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7"/>
  </p:notesMasterIdLst>
  <p:sldIdLst>
    <p:sldId id="488" r:id="rId2"/>
    <p:sldId id="486" r:id="rId3"/>
    <p:sldId id="507" r:id="rId4"/>
    <p:sldId id="532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33" r:id="rId15"/>
    <p:sldId id="261" r:id="rId16"/>
    <p:sldId id="272" r:id="rId17"/>
    <p:sldId id="519" r:id="rId18"/>
    <p:sldId id="520" r:id="rId19"/>
    <p:sldId id="521" r:id="rId20"/>
    <p:sldId id="522" r:id="rId21"/>
    <p:sldId id="523" r:id="rId22"/>
    <p:sldId id="524" r:id="rId23"/>
    <p:sldId id="526" r:id="rId24"/>
    <p:sldId id="527" r:id="rId25"/>
    <p:sldId id="528" r:id="rId26"/>
    <p:sldId id="529" r:id="rId27"/>
    <p:sldId id="530" r:id="rId28"/>
    <p:sldId id="531" r:id="rId29"/>
    <p:sldId id="1201" r:id="rId30"/>
    <p:sldId id="1202" r:id="rId31"/>
    <p:sldId id="534" r:id="rId32"/>
    <p:sldId id="535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296" r:id="rId42"/>
    <p:sldId id="546" r:id="rId43"/>
    <p:sldId id="545" r:id="rId44"/>
    <p:sldId id="548" r:id="rId45"/>
    <p:sldId id="547" r:id="rId46"/>
    <p:sldId id="549" r:id="rId47"/>
    <p:sldId id="550" r:id="rId48"/>
    <p:sldId id="552" r:id="rId49"/>
    <p:sldId id="551" r:id="rId50"/>
    <p:sldId id="553" r:id="rId51"/>
    <p:sldId id="554" r:id="rId52"/>
    <p:sldId id="555" r:id="rId53"/>
    <p:sldId id="556" r:id="rId54"/>
    <p:sldId id="557" r:id="rId55"/>
    <p:sldId id="558" r:id="rId56"/>
    <p:sldId id="559" r:id="rId57"/>
    <p:sldId id="560" r:id="rId58"/>
    <p:sldId id="561" r:id="rId59"/>
    <p:sldId id="562" r:id="rId60"/>
    <p:sldId id="563" r:id="rId61"/>
    <p:sldId id="572" r:id="rId62"/>
    <p:sldId id="565" r:id="rId63"/>
    <p:sldId id="616" r:id="rId64"/>
    <p:sldId id="617" r:id="rId65"/>
    <p:sldId id="624" r:id="rId66"/>
    <p:sldId id="631" r:id="rId67"/>
    <p:sldId id="618" r:id="rId68"/>
    <p:sldId id="619" r:id="rId69"/>
    <p:sldId id="566" r:id="rId70"/>
    <p:sldId id="567" r:id="rId71"/>
    <p:sldId id="568" r:id="rId72"/>
    <p:sldId id="569" r:id="rId73"/>
    <p:sldId id="570" r:id="rId74"/>
    <p:sldId id="571" r:id="rId75"/>
    <p:sldId id="331" r:id="rId76"/>
    <p:sldId id="332" r:id="rId77"/>
    <p:sldId id="573" r:id="rId78"/>
    <p:sldId id="574" r:id="rId79"/>
    <p:sldId id="335" r:id="rId80"/>
    <p:sldId id="336" r:id="rId81"/>
    <p:sldId id="576" r:id="rId82"/>
    <p:sldId id="577" r:id="rId83"/>
    <p:sldId id="578" r:id="rId84"/>
    <p:sldId id="579" r:id="rId85"/>
    <p:sldId id="580" r:id="rId86"/>
    <p:sldId id="581" r:id="rId87"/>
    <p:sldId id="582" r:id="rId88"/>
    <p:sldId id="583" r:id="rId89"/>
    <p:sldId id="584" r:id="rId90"/>
    <p:sldId id="585" r:id="rId91"/>
    <p:sldId id="586" r:id="rId92"/>
    <p:sldId id="587" r:id="rId93"/>
    <p:sldId id="588" r:id="rId94"/>
    <p:sldId id="589" r:id="rId95"/>
    <p:sldId id="590" r:id="rId96"/>
    <p:sldId id="591" r:id="rId97"/>
    <p:sldId id="592" r:id="rId98"/>
    <p:sldId id="593" r:id="rId99"/>
    <p:sldId id="594" r:id="rId100"/>
    <p:sldId id="595" r:id="rId101"/>
    <p:sldId id="596" r:id="rId102"/>
    <p:sldId id="597" r:id="rId103"/>
    <p:sldId id="598" r:id="rId104"/>
    <p:sldId id="606" r:id="rId105"/>
    <p:sldId id="605" r:id="rId106"/>
    <p:sldId id="604" r:id="rId107"/>
    <p:sldId id="607" r:id="rId108"/>
    <p:sldId id="600" r:id="rId109"/>
    <p:sldId id="364" r:id="rId110"/>
    <p:sldId id="599" r:id="rId111"/>
    <p:sldId id="366" r:id="rId112"/>
    <p:sldId id="371" r:id="rId113"/>
    <p:sldId id="636" r:id="rId114"/>
    <p:sldId id="369" r:id="rId115"/>
    <p:sldId id="370" r:id="rId116"/>
    <p:sldId id="608" r:id="rId117"/>
    <p:sldId id="372" r:id="rId118"/>
    <p:sldId id="373" r:id="rId119"/>
    <p:sldId id="374" r:id="rId120"/>
    <p:sldId id="495" r:id="rId121"/>
    <p:sldId id="376" r:id="rId122"/>
    <p:sldId id="493" r:id="rId123"/>
    <p:sldId id="626" r:id="rId124"/>
    <p:sldId id="639" r:id="rId125"/>
    <p:sldId id="377" r:id="rId126"/>
    <p:sldId id="378" r:id="rId127"/>
    <p:sldId id="498" r:id="rId128"/>
    <p:sldId id="375" r:id="rId129"/>
    <p:sldId id="644" r:id="rId130"/>
    <p:sldId id="640" r:id="rId131"/>
    <p:sldId id="645" r:id="rId132"/>
    <p:sldId id="646" r:id="rId133"/>
    <p:sldId id="379" r:id="rId134"/>
    <p:sldId id="653" r:id="rId135"/>
    <p:sldId id="652" r:id="rId136"/>
    <p:sldId id="654" r:id="rId137"/>
    <p:sldId id="657" r:id="rId138"/>
    <p:sldId id="647" r:id="rId139"/>
    <p:sldId id="381" r:id="rId140"/>
    <p:sldId id="609" r:id="rId141"/>
    <p:sldId id="610" r:id="rId142"/>
    <p:sldId id="431" r:id="rId143"/>
    <p:sldId id="383" r:id="rId144"/>
    <p:sldId id="385" r:id="rId145"/>
    <p:sldId id="386" r:id="rId146"/>
    <p:sldId id="387" r:id="rId147"/>
    <p:sldId id="501" r:id="rId148"/>
    <p:sldId id="662" r:id="rId149"/>
    <p:sldId id="388" r:id="rId150"/>
    <p:sldId id="389" r:id="rId151"/>
    <p:sldId id="390" r:id="rId152"/>
    <p:sldId id="656" r:id="rId153"/>
    <p:sldId id="391" r:id="rId154"/>
    <p:sldId id="392" r:id="rId155"/>
    <p:sldId id="393" r:id="rId156"/>
    <p:sldId id="394" r:id="rId157"/>
    <p:sldId id="395" r:id="rId158"/>
    <p:sldId id="396" r:id="rId159"/>
    <p:sldId id="398" r:id="rId160"/>
    <p:sldId id="400" r:id="rId161"/>
    <p:sldId id="399" r:id="rId162"/>
    <p:sldId id="611" r:id="rId163"/>
    <p:sldId id="435" r:id="rId164"/>
    <p:sldId id="402" r:id="rId165"/>
    <p:sldId id="622" r:id="rId166"/>
    <p:sldId id="623" r:id="rId167"/>
    <p:sldId id="637" r:id="rId168"/>
    <p:sldId id="638" r:id="rId169"/>
    <p:sldId id="403" r:id="rId170"/>
    <p:sldId id="404" r:id="rId171"/>
    <p:sldId id="405" r:id="rId172"/>
    <p:sldId id="406" r:id="rId173"/>
    <p:sldId id="502" r:id="rId174"/>
    <p:sldId id="632" r:id="rId175"/>
    <p:sldId id="633" r:id="rId176"/>
    <p:sldId id="503" r:id="rId177"/>
    <p:sldId id="628" r:id="rId178"/>
    <p:sldId id="634" r:id="rId179"/>
    <p:sldId id="407" r:id="rId180"/>
    <p:sldId id="408" r:id="rId181"/>
    <p:sldId id="658" r:id="rId182"/>
    <p:sldId id="432" r:id="rId183"/>
    <p:sldId id="440" r:id="rId184"/>
    <p:sldId id="621" r:id="rId185"/>
    <p:sldId id="480" r:id="rId186"/>
    <p:sldId id="1203" r:id="rId187"/>
    <p:sldId id="1204" r:id="rId188"/>
    <p:sldId id="443" r:id="rId189"/>
    <p:sldId id="444" r:id="rId190"/>
    <p:sldId id="455" r:id="rId191"/>
    <p:sldId id="458" r:id="rId192"/>
    <p:sldId id="461" r:id="rId193"/>
    <p:sldId id="459" r:id="rId194"/>
    <p:sldId id="660" r:id="rId195"/>
    <p:sldId id="1205" r:id="rId196"/>
    <p:sldId id="466" r:id="rId197"/>
    <p:sldId id="1155" r:id="rId198"/>
    <p:sldId id="1156" r:id="rId199"/>
    <p:sldId id="1158" r:id="rId200"/>
    <p:sldId id="1159" r:id="rId201"/>
    <p:sldId id="1161" r:id="rId202"/>
    <p:sldId id="1199" r:id="rId203"/>
    <p:sldId id="1190" r:id="rId204"/>
    <p:sldId id="1168" r:id="rId205"/>
    <p:sldId id="1170" r:id="rId206"/>
    <p:sldId id="1189" r:id="rId207"/>
    <p:sldId id="1169" r:id="rId208"/>
    <p:sldId id="1177" r:id="rId209"/>
    <p:sldId id="1178" r:id="rId210"/>
    <p:sldId id="1179" r:id="rId211"/>
    <p:sldId id="1180" r:id="rId212"/>
    <p:sldId id="1162" r:id="rId213"/>
    <p:sldId id="1164" r:id="rId214"/>
    <p:sldId id="1163" r:id="rId215"/>
    <p:sldId id="1171" r:id="rId216"/>
    <p:sldId id="1206" r:id="rId217"/>
    <p:sldId id="1207" r:id="rId218"/>
    <p:sldId id="1160" r:id="rId219"/>
    <p:sldId id="1174" r:id="rId220"/>
    <p:sldId id="1175" r:id="rId221"/>
    <p:sldId id="1176" r:id="rId222"/>
    <p:sldId id="1198" r:id="rId223"/>
    <p:sldId id="1173" r:id="rId224"/>
    <p:sldId id="1165" r:id="rId225"/>
    <p:sldId id="1200" r:id="rId226"/>
    <p:sldId id="1181" r:id="rId227"/>
    <p:sldId id="1184" r:id="rId228"/>
    <p:sldId id="1191" r:id="rId229"/>
    <p:sldId id="1183" r:id="rId230"/>
    <p:sldId id="1192" r:id="rId231"/>
    <p:sldId id="1208" r:id="rId232"/>
    <p:sldId id="1209" r:id="rId233"/>
    <p:sldId id="1212" r:id="rId234"/>
    <p:sldId id="1017" r:id="rId235"/>
    <p:sldId id="1213" r:id="rId236"/>
    <p:sldId id="1214" r:id="rId237"/>
    <p:sldId id="1211" r:id="rId238"/>
    <p:sldId id="468" r:id="rId239"/>
    <p:sldId id="469" r:id="rId240"/>
    <p:sldId id="470" r:id="rId241"/>
    <p:sldId id="471" r:id="rId242"/>
    <p:sldId id="472" r:id="rId243"/>
    <p:sldId id="620" r:id="rId244"/>
    <p:sldId id="473" r:id="rId245"/>
    <p:sldId id="474" r:id="rId246"/>
    <p:sldId id="475" r:id="rId247"/>
    <p:sldId id="476" r:id="rId248"/>
    <p:sldId id="477" r:id="rId249"/>
    <p:sldId id="478" r:id="rId250"/>
    <p:sldId id="479" r:id="rId251"/>
    <p:sldId id="481" r:id="rId252"/>
    <p:sldId id="612" r:id="rId253"/>
    <p:sldId id="613" r:id="rId254"/>
    <p:sldId id="614" r:id="rId255"/>
    <p:sldId id="615" r:id="rId2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C9"/>
    <a:srgbClr val="14A3C7"/>
    <a:srgbClr val="88F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15" autoAdjust="0"/>
  </p:normalViewPr>
  <p:slideViewPr>
    <p:cSldViewPr snapToGrid="0" snapToObjects="1">
      <p:cViewPr varScale="1">
        <p:scale>
          <a:sx n="48" d="100"/>
          <a:sy n="48" d="100"/>
        </p:scale>
        <p:origin x="1737" y="3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slide" Target="slides/slide253.xml"/><Relationship Id="rId259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B83F2-FB0C-4C2B-9968-37F174318B74}" type="datetimeFigureOut">
              <a:rPr lang="nb-NO" smtClean="0"/>
              <a:t>21.10.2021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13B46-B8D6-445C-BD73-CDFC2FE914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54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Hi! </a:t>
            </a:r>
            <a:r>
              <a:rPr lang="nb-NO" dirty="0" err="1"/>
              <a:t>Welcome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. In </a:t>
            </a:r>
            <a:r>
              <a:rPr lang="nb-NO" dirty="0" err="1"/>
              <a:t>this</a:t>
            </a:r>
            <a:r>
              <a:rPr lang="nb-NO" dirty="0"/>
              <a:t> talk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argue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sounds like a bit </a:t>
            </a:r>
            <a:r>
              <a:rPr lang="nb-NO" dirty="0" err="1"/>
              <a:t>of</a:t>
            </a:r>
            <a:r>
              <a:rPr lang="nb-NO" dirty="0"/>
              <a:t> an </a:t>
            </a:r>
            <a:r>
              <a:rPr lang="nb-NO" dirty="0" err="1"/>
              <a:t>uphill</a:t>
            </a:r>
            <a:r>
              <a:rPr lang="nb-NO" dirty="0"/>
              <a:t> </a:t>
            </a:r>
            <a:r>
              <a:rPr lang="nb-NO" dirty="0" err="1"/>
              <a:t>struggle</a:t>
            </a:r>
            <a:r>
              <a:rPr lang="nb-NO" dirty="0"/>
              <a:t>. My </a:t>
            </a:r>
            <a:r>
              <a:rPr lang="nb-NO" dirty="0" err="1"/>
              <a:t>name</a:t>
            </a:r>
            <a:r>
              <a:rPr lang="nb-NO" dirty="0"/>
              <a:t> is Einar Høst. I am a software </a:t>
            </a:r>
            <a:r>
              <a:rPr lang="nb-NO" dirty="0" err="1"/>
              <a:t>developer</a:t>
            </a:r>
            <a:r>
              <a:rPr lang="nb-NO" dirty="0"/>
              <a:t>.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for </a:t>
            </a:r>
            <a:r>
              <a:rPr lang="nb-NO" dirty="0" err="1"/>
              <a:t>money</a:t>
            </a:r>
            <a:r>
              <a:rPr lang="nb-NO" dirty="0"/>
              <a:t> for </a:t>
            </a:r>
            <a:r>
              <a:rPr lang="nb-NO" dirty="0" err="1"/>
              <a:t>about</a:t>
            </a:r>
            <a:r>
              <a:rPr lang="nb-NO" dirty="0"/>
              <a:t> 20 </a:t>
            </a:r>
            <a:r>
              <a:rPr lang="nb-NO" dirty="0" err="1"/>
              <a:t>years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04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survival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fittest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for </a:t>
            </a:r>
            <a:r>
              <a:rPr lang="nb-NO" dirty="0" err="1"/>
              <a:t>memes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2054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offspring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horse-horse and a </a:t>
            </a:r>
            <a:r>
              <a:rPr lang="nb-NO" dirty="0" err="1"/>
              <a:t>short</a:t>
            </a:r>
            <a:r>
              <a:rPr lang="nb-NO" dirty="0"/>
              <a:t> and </a:t>
            </a:r>
            <a:r>
              <a:rPr lang="nb-NO" dirty="0" err="1"/>
              <a:t>stubborn</a:t>
            </a:r>
            <a:r>
              <a:rPr lang="nb-NO" dirty="0"/>
              <a:t> horse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i-</a:t>
            </a:r>
            <a:r>
              <a:rPr lang="nb-NO" dirty="0" err="1"/>
              <a:t>haa</a:t>
            </a:r>
            <a:r>
              <a:rPr lang="nb-NO" dirty="0"/>
              <a:t>.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is </a:t>
            </a:r>
            <a:r>
              <a:rPr lang="nb-NO" dirty="0" err="1"/>
              <a:t>enthusiastic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surely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must be simple to </a:t>
            </a:r>
            <a:r>
              <a:rPr lang="nb-NO" dirty="0" err="1"/>
              <a:t>implement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regular</a:t>
            </a:r>
            <a:r>
              <a:rPr lang="nb-NO" dirty="0"/>
              <a:t> horse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horse, and so a horse </a:t>
            </a:r>
            <a:r>
              <a:rPr lang="nb-NO" dirty="0" err="1"/>
              <a:t>that’s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inbetween</a:t>
            </a:r>
            <a:r>
              <a:rPr lang="nb-NO" dirty="0"/>
              <a:t> must be trivial to handle. This </a:t>
            </a:r>
            <a:r>
              <a:rPr lang="nb-NO" dirty="0" err="1"/>
              <a:t>one</a:t>
            </a:r>
            <a:r>
              <a:rPr lang="nb-NO" dirty="0"/>
              <a:t> is hard to talk </a:t>
            </a:r>
            <a:r>
              <a:rPr lang="nb-NO" dirty="0" err="1"/>
              <a:t>about</a:t>
            </a:r>
            <a:r>
              <a:rPr lang="nb-NO" dirty="0"/>
              <a:t> in </a:t>
            </a:r>
            <a:r>
              <a:rPr lang="nb-NO" dirty="0" err="1"/>
              <a:t>meetings</a:t>
            </a:r>
            <a:r>
              <a:rPr lang="nb-NO" dirty="0"/>
              <a:t>. So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desperately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invent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, like a half-</a:t>
            </a:r>
            <a:r>
              <a:rPr lang="nb-NO" dirty="0" err="1"/>
              <a:t>hee</a:t>
            </a:r>
            <a:r>
              <a:rPr lang="nb-NO" dirty="0"/>
              <a:t>-</a:t>
            </a:r>
            <a:r>
              <a:rPr lang="nb-NO" dirty="0" err="1"/>
              <a:t>haw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catch</a:t>
            </a:r>
            <a:r>
              <a:rPr lang="nb-NO" dirty="0"/>
              <a:t> on.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just </a:t>
            </a:r>
            <a:r>
              <a:rPr lang="nb-NO" dirty="0" err="1"/>
              <a:t>say</a:t>
            </a:r>
            <a:r>
              <a:rPr lang="nb-NO" dirty="0"/>
              <a:t> «horse»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occasionally</a:t>
            </a:r>
            <a:r>
              <a:rPr lang="nb-NO" dirty="0"/>
              <a:t> </a:t>
            </a:r>
            <a:r>
              <a:rPr lang="nb-NO" dirty="0" err="1"/>
              <a:t>qualify</a:t>
            </a:r>
            <a:r>
              <a:rPr lang="nb-NO" dirty="0"/>
              <a:t> by listing all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properties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302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hard to talk </a:t>
            </a:r>
            <a:r>
              <a:rPr lang="nb-NO" dirty="0" err="1"/>
              <a:t>about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still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for it.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1210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more </a:t>
            </a:r>
            <a:r>
              <a:rPr lang="nb-NO" dirty="0" err="1"/>
              <a:t>complicated</a:t>
            </a:r>
            <a:r>
              <a:rPr lang="nb-NO" dirty="0"/>
              <a:t>, </a:t>
            </a:r>
            <a:r>
              <a:rPr lang="nb-NO" dirty="0" err="1"/>
              <a:t>invariably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bugs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01295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went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?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here’s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. And as a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ask,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matter? And </a:t>
            </a:r>
            <a:r>
              <a:rPr lang="nb-NO" dirty="0" err="1"/>
              <a:t>the</a:t>
            </a:r>
            <a:r>
              <a:rPr lang="nb-NO" dirty="0"/>
              <a:t> problem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have </a:t>
            </a:r>
            <a:r>
              <a:rPr lang="nb-NO" dirty="0" err="1"/>
              <a:t>offspring</a:t>
            </a:r>
            <a:r>
              <a:rPr lang="nb-NO" dirty="0"/>
              <a:t>, so </a:t>
            </a:r>
            <a:r>
              <a:rPr lang="nb-NO" dirty="0" err="1"/>
              <a:t>that’s</a:t>
            </a:r>
            <a:r>
              <a:rPr lang="nb-NO" dirty="0"/>
              <a:t> an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distinction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breeding</a:t>
            </a:r>
            <a:r>
              <a:rPr lang="nb-NO" dirty="0"/>
              <a:t> </a:t>
            </a:r>
            <a:r>
              <a:rPr lang="nb-NO" dirty="0" err="1"/>
              <a:t>module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93011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At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, as a </a:t>
            </a:r>
            <a:r>
              <a:rPr lang="nb-NO" dirty="0" err="1"/>
              <a:t>developer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start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phrase</a:t>
            </a:r>
            <a:r>
              <a:rPr lang="nb-NO" dirty="0"/>
              <a:t> «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» to </a:t>
            </a:r>
            <a:r>
              <a:rPr lang="nb-NO" dirty="0" err="1"/>
              <a:t>describe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affairs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20770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business must </a:t>
            </a:r>
            <a:r>
              <a:rPr lang="nb-NO" dirty="0" err="1"/>
              <a:t>move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, and so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6250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7676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recommend</a:t>
            </a:r>
            <a:r>
              <a:rPr lang="nb-NO" dirty="0"/>
              <a:t> </a:t>
            </a:r>
            <a:r>
              <a:rPr lang="nb-NO" dirty="0" err="1"/>
              <a:t>reading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paper</a:t>
            </a:r>
            <a:r>
              <a:rPr lang="nb-NO" dirty="0"/>
              <a:t> by Stephen </a:t>
            </a:r>
            <a:r>
              <a:rPr lang="nb-NO" dirty="0" err="1"/>
              <a:t>Gould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 is a </a:t>
            </a:r>
            <a:r>
              <a:rPr lang="nb-NO" dirty="0" err="1"/>
              <a:t>zebra</a:t>
            </a:r>
            <a:r>
              <a:rPr lang="nb-NO" dirty="0"/>
              <a:t>. It </a:t>
            </a:r>
            <a:r>
              <a:rPr lang="nb-NO" dirty="0" err="1"/>
              <a:t>discusses</a:t>
            </a:r>
            <a:r>
              <a:rPr lang="nb-NO" dirty="0"/>
              <a:t> </a:t>
            </a:r>
            <a:r>
              <a:rPr lang="nb-NO" dirty="0" err="1"/>
              <a:t>whether</a:t>
            </a:r>
            <a:r>
              <a:rPr lang="nb-NO" dirty="0"/>
              <a:t> or not a </a:t>
            </a:r>
            <a:r>
              <a:rPr lang="nb-NO" dirty="0" err="1"/>
              <a:t>zebra</a:t>
            </a:r>
            <a:r>
              <a:rPr lang="nb-NO" dirty="0"/>
              <a:t> is a </a:t>
            </a:r>
            <a:r>
              <a:rPr lang="nb-NO" dirty="0" err="1"/>
              <a:t>well-defined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.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grouped</a:t>
            </a:r>
            <a:r>
              <a:rPr lang="nb-NO" dirty="0"/>
              <a:t> by </a:t>
            </a:r>
            <a:r>
              <a:rPr lang="nb-NO" dirty="0" err="1"/>
              <a:t>evolutionary</a:t>
            </a:r>
            <a:r>
              <a:rPr lang="nb-NO" dirty="0"/>
              <a:t> descent,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separated</a:t>
            </a:r>
            <a:r>
              <a:rPr lang="nb-NO" dirty="0"/>
              <a:t> from </a:t>
            </a:r>
            <a:r>
              <a:rPr lang="nb-NO" dirty="0" err="1"/>
              <a:t>another</a:t>
            </a:r>
            <a:r>
              <a:rPr lang="nb-NO" dirty="0"/>
              <a:t> species </a:t>
            </a:r>
            <a:r>
              <a:rPr lang="nb-NO" dirty="0" err="1"/>
              <a:t>of</a:t>
            </a:r>
            <a:r>
              <a:rPr lang="nb-NO" dirty="0"/>
              <a:t> animal.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zebras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and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is: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three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closer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 </a:t>
            </a:r>
            <a:r>
              <a:rPr lang="nb-NO" dirty="0" err="1"/>
              <a:t>group</a:t>
            </a:r>
            <a:r>
              <a:rPr lang="nb-NO" dirty="0"/>
              <a:t> is to all </a:t>
            </a:r>
            <a:r>
              <a:rPr lang="nb-NO" dirty="0" err="1"/>
              <a:t>the</a:t>
            </a:r>
            <a:r>
              <a:rPr lang="nb-NO" dirty="0"/>
              <a:t> horses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zebras</a:t>
            </a:r>
            <a:r>
              <a:rPr lang="nb-NO" dirty="0"/>
              <a:t> </a:t>
            </a:r>
            <a:r>
              <a:rPr lang="nb-NO" dirty="0" err="1"/>
              <a:t>evolve</a:t>
            </a:r>
            <a:r>
              <a:rPr lang="nb-NO" dirty="0"/>
              <a:t> </a:t>
            </a:r>
            <a:r>
              <a:rPr lang="nb-NO" dirty="0" err="1"/>
              <a:t>once</a:t>
            </a:r>
            <a:r>
              <a:rPr lang="nb-NO" dirty="0"/>
              <a:t> or </a:t>
            </a:r>
            <a:r>
              <a:rPr lang="nb-NO" dirty="0" err="1"/>
              <a:t>several</a:t>
            </a:r>
            <a:r>
              <a:rPr lang="nb-NO" dirty="0"/>
              <a:t> times at different </a:t>
            </a:r>
            <a:r>
              <a:rPr lang="nb-NO" dirty="0" err="1"/>
              <a:t>points</a:t>
            </a:r>
            <a:r>
              <a:rPr lang="nb-NO" dirty="0"/>
              <a:t> in </a:t>
            </a:r>
            <a:r>
              <a:rPr lang="nb-NO" dirty="0" err="1"/>
              <a:t>history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16761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also</a:t>
            </a:r>
            <a:r>
              <a:rPr lang="nb-NO" dirty="0"/>
              <a:t> an </a:t>
            </a:r>
            <a:r>
              <a:rPr lang="nb-NO" dirty="0" err="1"/>
              <a:t>interesting</a:t>
            </a:r>
            <a:r>
              <a:rPr lang="nb-NO" dirty="0"/>
              <a:t> story </a:t>
            </a:r>
            <a:r>
              <a:rPr lang="nb-NO" dirty="0" err="1"/>
              <a:t>behind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paper</a:t>
            </a:r>
            <a:r>
              <a:rPr lang="nb-NO" dirty="0"/>
              <a:t>, it </a:t>
            </a:r>
            <a:r>
              <a:rPr lang="nb-NO" dirty="0" err="1"/>
              <a:t>descends</a:t>
            </a:r>
            <a:r>
              <a:rPr lang="nb-NO" dirty="0"/>
              <a:t> from a </a:t>
            </a:r>
            <a:r>
              <a:rPr lang="nb-NO" dirty="0" err="1"/>
              <a:t>paper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 is a </a:t>
            </a:r>
            <a:r>
              <a:rPr lang="nb-NO" dirty="0" err="1"/>
              <a:t>rabbit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hand and stripes do not a </a:t>
            </a:r>
            <a:r>
              <a:rPr lang="nb-NO" dirty="0" err="1"/>
              <a:t>zebra</a:t>
            </a:r>
            <a:r>
              <a:rPr lang="nb-NO" dirty="0"/>
              <a:t> make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1349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lot more </a:t>
            </a:r>
            <a:r>
              <a:rPr lang="nb-NO" dirty="0" err="1"/>
              <a:t>fuzzy</a:t>
            </a:r>
            <a:r>
              <a:rPr lang="nb-NO" dirty="0"/>
              <a:t> and </a:t>
            </a:r>
            <a:r>
              <a:rPr lang="nb-NO" dirty="0" err="1"/>
              <a:t>arbitrary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.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ghost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Plato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back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heads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,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truth</a:t>
            </a:r>
            <a:r>
              <a:rPr lang="nb-NO" dirty="0"/>
              <a:t> is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true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form </a:t>
            </a:r>
            <a:r>
              <a:rPr lang="nb-NO" dirty="0" err="1"/>
              <a:t>categories</a:t>
            </a:r>
            <a:r>
              <a:rPr lang="nb-NO" dirty="0"/>
              <a:t> for </a:t>
            </a:r>
            <a:r>
              <a:rPr lang="nb-NO" dirty="0" err="1"/>
              <a:t>entirely</a:t>
            </a:r>
            <a:r>
              <a:rPr lang="nb-NO" dirty="0"/>
              <a:t> </a:t>
            </a:r>
            <a:r>
              <a:rPr lang="nb-NO" dirty="0" err="1"/>
              <a:t>pragmatic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82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meme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greatest</a:t>
            </a:r>
            <a:r>
              <a:rPr lang="nb-NO" dirty="0"/>
              <a:t> </a:t>
            </a:r>
            <a:r>
              <a:rPr lang="nb-NO" dirty="0" err="1"/>
              <a:t>explanation</a:t>
            </a:r>
            <a:r>
              <a:rPr lang="nb-NO" dirty="0"/>
              <a:t> </a:t>
            </a:r>
            <a:r>
              <a:rPr lang="nb-NO" dirty="0" err="1"/>
              <a:t>power</a:t>
            </a:r>
            <a:r>
              <a:rPr lang="nb-NO" dirty="0"/>
              <a:t>? </a:t>
            </a:r>
            <a:r>
              <a:rPr lang="nb-NO" dirty="0" err="1"/>
              <a:t>That’s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, right,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</a:t>
            </a:r>
            <a:r>
              <a:rPr lang="nb-NO" dirty="0" err="1"/>
              <a:t>ideas</a:t>
            </a:r>
            <a:r>
              <a:rPr lang="nb-NO" dirty="0"/>
              <a:t> rise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27652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just </a:t>
            </a:r>
            <a:r>
              <a:rPr lang="nb-NO" dirty="0" err="1"/>
              <a:t>models</a:t>
            </a:r>
            <a:r>
              <a:rPr lang="nb-NO" dirty="0"/>
              <a:t>, and </a:t>
            </a:r>
            <a:r>
              <a:rPr lang="nb-NO" dirty="0" err="1"/>
              <a:t>models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true or false, </a:t>
            </a:r>
            <a:r>
              <a:rPr lang="nb-NO" dirty="0" err="1"/>
              <a:t>they’re</a:t>
            </a:r>
            <a:r>
              <a:rPr lang="nb-NO" dirty="0"/>
              <a:t> more or less </a:t>
            </a:r>
            <a:r>
              <a:rPr lang="nb-NO" dirty="0" err="1"/>
              <a:t>useful</a:t>
            </a:r>
            <a:r>
              <a:rPr lang="nb-NO" dirty="0"/>
              <a:t> to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50345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as I </a:t>
            </a:r>
            <a:r>
              <a:rPr lang="nb-NO" dirty="0" err="1"/>
              <a:t>mentioned</a:t>
            </a:r>
            <a:r>
              <a:rPr lang="nb-NO" dirty="0"/>
              <a:t> </a:t>
            </a:r>
            <a:r>
              <a:rPr lang="nb-NO" dirty="0" err="1"/>
              <a:t>earlier</a:t>
            </a:r>
            <a:r>
              <a:rPr lang="nb-NO" dirty="0"/>
              <a:t>, </a:t>
            </a:r>
            <a:r>
              <a:rPr lang="nb-NO" dirty="0" err="1"/>
              <a:t>modelling</a:t>
            </a:r>
            <a:r>
              <a:rPr lang="nb-NO" dirty="0"/>
              <a:t> is as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defining</a:t>
            </a:r>
            <a:r>
              <a:rPr lang="nb-NO" dirty="0"/>
              <a:t> as it is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discovering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87181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I’d</a:t>
            </a:r>
            <a:r>
              <a:rPr lang="nb-NO" dirty="0"/>
              <a:t> like to tell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story </a:t>
            </a:r>
            <a:r>
              <a:rPr lang="nb-NO" dirty="0" err="1"/>
              <a:t>now</a:t>
            </a:r>
            <a:r>
              <a:rPr lang="nb-NO" dirty="0"/>
              <a:t>. This </a:t>
            </a:r>
            <a:r>
              <a:rPr lang="nb-NO" dirty="0" err="1"/>
              <a:t>one</a:t>
            </a:r>
            <a:r>
              <a:rPr lang="nb-NO" dirty="0"/>
              <a:t> is real, </a:t>
            </a:r>
            <a:r>
              <a:rPr lang="nb-NO" dirty="0" err="1"/>
              <a:t>it’s</a:t>
            </a:r>
            <a:r>
              <a:rPr lang="nb-NO" dirty="0"/>
              <a:t> from NRK TV,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8247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horses,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a lot </a:t>
            </a:r>
            <a:r>
              <a:rPr lang="nb-NO" dirty="0" err="1"/>
              <a:t>about</a:t>
            </a:r>
            <a:r>
              <a:rPr lang="nb-NO" dirty="0"/>
              <a:t> TV shows. So </a:t>
            </a:r>
            <a:r>
              <a:rPr lang="nb-NO" dirty="0" err="1"/>
              <a:t>what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, is a TV show?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00339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TV show. 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 </a:t>
            </a:r>
            <a:r>
              <a:rPr lang="nb-NO" dirty="0" err="1"/>
              <a:t>that</a:t>
            </a:r>
            <a:r>
              <a:rPr lang="nb-NO" dirty="0"/>
              <a:t> has a </a:t>
            </a:r>
            <a:r>
              <a:rPr lang="nb-NO" dirty="0" err="1"/>
              <a:t>beginning</a:t>
            </a:r>
            <a:r>
              <a:rPr lang="nb-NO" dirty="0"/>
              <a:t> and an end, it has episodes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linked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by a narrative </a:t>
            </a:r>
            <a:r>
              <a:rPr lang="nb-NO" dirty="0" err="1"/>
              <a:t>arch</a:t>
            </a:r>
            <a:r>
              <a:rPr lang="nb-NO" dirty="0"/>
              <a:t>. </a:t>
            </a:r>
            <a:r>
              <a:rPr lang="nb-NO" dirty="0" err="1"/>
              <a:t>Unless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episodes in </a:t>
            </a:r>
            <a:r>
              <a:rPr lang="nb-NO" dirty="0" err="1"/>
              <a:t>sequence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won’t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make </a:t>
            </a:r>
            <a:r>
              <a:rPr lang="nb-NO" dirty="0" err="1"/>
              <a:t>sense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55150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different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show, </a:t>
            </a:r>
            <a:r>
              <a:rPr lang="nb-NO" dirty="0" err="1"/>
              <a:t>it’s</a:t>
            </a:r>
            <a:r>
              <a:rPr lang="nb-NO" dirty="0"/>
              <a:t> more like a </a:t>
            </a:r>
            <a:r>
              <a:rPr lang="nb-NO" dirty="0" err="1"/>
              <a:t>branded</a:t>
            </a:r>
            <a:r>
              <a:rPr lang="nb-NO" dirty="0"/>
              <a:t> series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documentaries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instalment</a:t>
            </a:r>
            <a:r>
              <a:rPr lang="nb-NO" dirty="0"/>
              <a:t> in </a:t>
            </a:r>
            <a:r>
              <a:rPr lang="nb-NO" dirty="0" err="1"/>
              <a:t>that</a:t>
            </a:r>
            <a:r>
              <a:rPr lang="nb-NO" dirty="0"/>
              <a:t> show </a:t>
            </a:r>
            <a:r>
              <a:rPr lang="nb-NO" dirty="0" err="1"/>
              <a:t>independently</a:t>
            </a:r>
            <a:r>
              <a:rPr lang="nb-NO" dirty="0"/>
              <a:t> from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796083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TV show,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daily</a:t>
            </a:r>
            <a:r>
              <a:rPr lang="nb-NO" dirty="0"/>
              <a:t> </a:t>
            </a:r>
            <a:r>
              <a:rPr lang="nb-NO" dirty="0" err="1"/>
              <a:t>news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latest </a:t>
            </a:r>
            <a:r>
              <a:rPr lang="nb-NO" dirty="0" err="1"/>
              <a:t>instalment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2777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a talkshow,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4136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. This is SKAM, </a:t>
            </a:r>
            <a:r>
              <a:rPr lang="nb-NO" dirty="0" err="1"/>
              <a:t>which</a:t>
            </a:r>
            <a:r>
              <a:rPr lang="nb-NO" dirty="0"/>
              <a:t> is a TV show,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an online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media </a:t>
            </a:r>
            <a:r>
              <a:rPr lang="nb-NO" dirty="0" err="1"/>
              <a:t>accounts</a:t>
            </a:r>
            <a:r>
              <a:rPr lang="nb-NO" dirty="0"/>
              <a:t>,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messages</a:t>
            </a:r>
            <a:r>
              <a:rPr lang="nb-NO" dirty="0"/>
              <a:t> and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episodic</a:t>
            </a:r>
            <a:r>
              <a:rPr lang="nb-NO" dirty="0"/>
              <a:t> </a:t>
            </a:r>
            <a:r>
              <a:rPr lang="nb-NO" dirty="0" err="1"/>
              <a:t>snippets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footage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0149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a </a:t>
            </a:r>
            <a:r>
              <a:rPr lang="nb-NO" dirty="0" err="1"/>
              <a:t>collection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sport </a:t>
            </a:r>
            <a:r>
              <a:rPr lang="nb-NO" dirty="0" err="1"/>
              <a:t>events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type. Is </a:t>
            </a:r>
            <a:r>
              <a:rPr lang="nb-NO" dirty="0" err="1"/>
              <a:t>that</a:t>
            </a:r>
            <a:r>
              <a:rPr lang="nb-NO" dirty="0"/>
              <a:t> a TV show?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present it as </a:t>
            </a:r>
            <a:r>
              <a:rPr lang="nb-NO" dirty="0" err="1"/>
              <a:t>such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13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a </a:t>
            </a:r>
            <a:r>
              <a:rPr lang="nb-NO" dirty="0" err="1"/>
              <a:t>very</a:t>
            </a:r>
            <a:r>
              <a:rPr lang="nb-NO" dirty="0"/>
              <a:t> different </a:t>
            </a:r>
            <a:r>
              <a:rPr lang="nb-NO" dirty="0" err="1"/>
              <a:t>perspective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make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cognitive</a:t>
            </a:r>
            <a:r>
              <a:rPr lang="nb-NO" dirty="0"/>
              <a:t> </a:t>
            </a:r>
            <a:r>
              <a:rPr lang="nb-NO" dirty="0" err="1"/>
              <a:t>dissonance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9119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565752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ties back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concepts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 to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070018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enable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to talk </a:t>
            </a:r>
            <a:r>
              <a:rPr lang="nb-NO" dirty="0" err="1"/>
              <a:t>precisely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88302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it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express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62919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just </a:t>
            </a:r>
            <a:r>
              <a:rPr lang="nb-NO" dirty="0" err="1"/>
              <a:t>wanted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live </a:t>
            </a:r>
            <a:r>
              <a:rPr lang="nb-NO" dirty="0" err="1"/>
              <a:t>events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service.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3981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Prior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is </a:t>
            </a:r>
            <a:r>
              <a:rPr lang="nb-NO" dirty="0" err="1"/>
              <a:t>planned</a:t>
            </a:r>
            <a:r>
              <a:rPr lang="nb-NO" dirty="0"/>
              <a:t>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it </a:t>
            </a:r>
            <a:r>
              <a:rPr lang="nb-NO" dirty="0" err="1"/>
              <a:t>because</a:t>
            </a:r>
            <a:r>
              <a:rPr lang="nb-NO" dirty="0"/>
              <a:t> it </a:t>
            </a:r>
            <a:r>
              <a:rPr lang="nb-NO" dirty="0" err="1"/>
              <a:t>hasn’t</a:t>
            </a:r>
            <a:r>
              <a:rPr lang="nb-NO" dirty="0"/>
              <a:t> </a:t>
            </a:r>
            <a:r>
              <a:rPr lang="nb-NO" dirty="0" err="1"/>
              <a:t>happened</a:t>
            </a:r>
            <a:r>
              <a:rPr lang="nb-NO" dirty="0"/>
              <a:t> </a:t>
            </a:r>
            <a:r>
              <a:rPr lang="nb-NO" dirty="0" err="1"/>
              <a:t>yet</a:t>
            </a:r>
            <a:r>
              <a:rPr lang="nb-NO" dirty="0"/>
              <a:t>. </a:t>
            </a:r>
            <a:r>
              <a:rPr lang="nb-NO" dirty="0" err="1"/>
              <a:t>Then</a:t>
            </a:r>
            <a:r>
              <a:rPr lang="nb-NO" dirty="0"/>
              <a:t> it </a:t>
            </a:r>
            <a:r>
              <a:rPr lang="nb-NO" dirty="0" err="1"/>
              <a:t>becomes</a:t>
            </a:r>
            <a:r>
              <a:rPr lang="nb-NO" dirty="0"/>
              <a:t> live as it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unfolds</a:t>
            </a:r>
            <a:r>
              <a:rPr lang="nb-NO" dirty="0"/>
              <a:t>,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demand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098264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live </a:t>
            </a:r>
            <a:r>
              <a:rPr lang="nb-NO" dirty="0" err="1"/>
              <a:t>broadcast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23706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traditional</a:t>
            </a:r>
            <a:r>
              <a:rPr lang="nb-NO" dirty="0"/>
              <a:t> linear </a:t>
            </a:r>
            <a:r>
              <a:rPr lang="nb-NO" dirty="0" err="1"/>
              <a:t>programming</a:t>
            </a:r>
            <a:r>
              <a:rPr lang="nb-NO" dirty="0"/>
              <a:t> live in a </a:t>
            </a:r>
            <a:r>
              <a:rPr lang="nb-NO" dirty="0" err="1"/>
              <a:t>sense</a:t>
            </a:r>
            <a:r>
              <a:rPr lang="nb-NO" dirty="0"/>
              <a:t>. The </a:t>
            </a:r>
            <a:r>
              <a:rPr lang="nb-NO" dirty="0" err="1"/>
              <a:t>channel</a:t>
            </a:r>
            <a:r>
              <a:rPr lang="nb-NO" dirty="0"/>
              <a:t> host is </a:t>
            </a:r>
            <a:r>
              <a:rPr lang="nb-NO" dirty="0" err="1"/>
              <a:t>going</a:t>
            </a:r>
            <a:r>
              <a:rPr lang="nb-NO" dirty="0"/>
              <a:t> to be live, </a:t>
            </a:r>
            <a:r>
              <a:rPr lang="nb-NO" dirty="0" err="1"/>
              <a:t>obviously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programs </a:t>
            </a:r>
            <a:r>
              <a:rPr lang="nb-NO" dirty="0" err="1"/>
              <a:t>themselves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a mix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happen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and pre-</a:t>
            </a:r>
            <a:r>
              <a:rPr lang="nb-NO" dirty="0" err="1"/>
              <a:t>recorded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384033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to </a:t>
            </a:r>
            <a:r>
              <a:rPr lang="nb-NO" dirty="0" err="1"/>
              <a:t>summarize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…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27355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live </a:t>
            </a:r>
            <a:r>
              <a:rPr lang="nb-NO" dirty="0" err="1"/>
              <a:t>content</a:t>
            </a:r>
            <a:r>
              <a:rPr lang="nb-NO" dirty="0"/>
              <a:t> on-</a:t>
            </a:r>
            <a:r>
              <a:rPr lang="nb-NO" dirty="0" err="1"/>
              <a:t>demand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do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a sports </a:t>
            </a:r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it </a:t>
            </a:r>
            <a:r>
              <a:rPr lang="nb-NO" dirty="0" err="1"/>
              <a:t>finished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10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there</a:t>
            </a:r>
            <a:r>
              <a:rPr lang="nb-NO" dirty="0"/>
              <a:t> is a </a:t>
            </a:r>
            <a:r>
              <a:rPr lang="nb-NO" dirty="0" err="1"/>
              <a:t>tension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</a:t>
            </a:r>
            <a:r>
              <a:rPr lang="nb-NO" dirty="0" err="1"/>
              <a:t>ideas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ideas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make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768891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on-</a:t>
            </a:r>
            <a:r>
              <a:rPr lang="nb-NO" dirty="0" err="1"/>
              <a:t>demand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live,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channels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4150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obviously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live </a:t>
            </a:r>
            <a:r>
              <a:rPr lang="nb-NO" dirty="0" err="1"/>
              <a:t>live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actually</a:t>
            </a:r>
            <a:r>
              <a:rPr lang="nb-NO" dirty="0"/>
              <a:t> a </a:t>
            </a:r>
            <a:r>
              <a:rPr lang="nb-NO" dirty="0" err="1"/>
              <a:t>phrase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used a lot.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50996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Language is terrible.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5373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is so </a:t>
            </a:r>
            <a:r>
              <a:rPr lang="nb-NO" dirty="0" err="1"/>
              <a:t>difficult</a:t>
            </a:r>
            <a:r>
              <a:rPr lang="nb-NO" dirty="0"/>
              <a:t>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725106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modelling</a:t>
            </a:r>
            <a:r>
              <a:rPr lang="nb-NO" dirty="0"/>
              <a:t> is hard for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, I </a:t>
            </a:r>
            <a:r>
              <a:rPr lang="nb-NO" dirty="0" err="1"/>
              <a:t>guess</a:t>
            </a:r>
            <a:r>
              <a:rPr lang="nb-NO" dirty="0"/>
              <a:t>, </a:t>
            </a:r>
            <a:r>
              <a:rPr lang="nb-NO" dirty="0" err="1"/>
              <a:t>besides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79041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first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modelled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real </a:t>
            </a:r>
            <a:r>
              <a:rPr lang="nb-NO" dirty="0" err="1"/>
              <a:t>world</a:t>
            </a:r>
            <a:r>
              <a:rPr lang="nb-NO" dirty="0"/>
              <a:t> hits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04665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second</a:t>
            </a:r>
            <a:r>
              <a:rPr lang="nb-NO" dirty="0"/>
              <a:t> is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hitting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800927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66486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a </a:t>
            </a:r>
            <a:r>
              <a:rPr lang="nb-NO" dirty="0" err="1"/>
              <a:t>sense</a:t>
            </a:r>
            <a:r>
              <a:rPr lang="nb-NO" dirty="0"/>
              <a:t>, a </a:t>
            </a:r>
            <a:r>
              <a:rPr lang="nb-NO" dirty="0" err="1"/>
              <a:t>very</a:t>
            </a:r>
            <a:r>
              <a:rPr lang="nb-NO" dirty="0"/>
              <a:t> fundamental </a:t>
            </a:r>
            <a:r>
              <a:rPr lang="nb-NO" dirty="0" err="1"/>
              <a:t>insight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reality</a:t>
            </a:r>
            <a:r>
              <a:rPr lang="nb-NO" dirty="0"/>
              <a:t> has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in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modelled</a:t>
            </a:r>
            <a:r>
              <a:rPr lang="nb-NO" dirty="0"/>
              <a:t>.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. It’s </a:t>
            </a:r>
            <a:r>
              <a:rPr lang="nb-NO" dirty="0" err="1"/>
              <a:t>completely</a:t>
            </a:r>
            <a:r>
              <a:rPr lang="nb-NO" dirty="0"/>
              <a:t> </a:t>
            </a:r>
            <a:r>
              <a:rPr lang="nb-NO" dirty="0" err="1"/>
              <a:t>unaware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efforts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86232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Reality</a:t>
            </a:r>
            <a:r>
              <a:rPr lang="nb-NO" dirty="0"/>
              <a:t> is not </a:t>
            </a:r>
            <a:r>
              <a:rPr lang="nb-NO" dirty="0" err="1"/>
              <a:t>tidy</a:t>
            </a:r>
            <a:r>
              <a:rPr lang="nb-NO" dirty="0"/>
              <a:t> and </a:t>
            </a:r>
            <a:r>
              <a:rPr lang="nb-NO" dirty="0" err="1"/>
              <a:t>organized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90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as a </a:t>
            </a:r>
            <a:r>
              <a:rPr lang="nb-NO" dirty="0" err="1"/>
              <a:t>backdrop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? How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to understand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17853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not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consistent</a:t>
            </a:r>
            <a:r>
              <a:rPr lang="nb-NO" dirty="0"/>
              <a:t>. It </a:t>
            </a:r>
            <a:r>
              <a:rPr lang="nb-NO" dirty="0" err="1"/>
              <a:t>answers</a:t>
            </a:r>
            <a:r>
              <a:rPr lang="nb-NO" dirty="0"/>
              <a:t> to </a:t>
            </a:r>
            <a:r>
              <a:rPr lang="nb-NO" dirty="0" err="1"/>
              <a:t>no-one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600670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messy</a:t>
            </a:r>
            <a:r>
              <a:rPr lang="nb-NO" dirty="0"/>
              <a:t> and </a:t>
            </a:r>
            <a:r>
              <a:rPr lang="nb-NO" dirty="0" err="1"/>
              <a:t>organic</a:t>
            </a:r>
            <a:r>
              <a:rPr lang="nb-NO" dirty="0"/>
              <a:t> and </a:t>
            </a:r>
            <a:r>
              <a:rPr lang="nb-NO" dirty="0" err="1"/>
              <a:t>evolves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accord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86748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or </a:t>
            </a:r>
            <a:r>
              <a:rPr lang="nb-NO" dirty="0" err="1"/>
              <a:t>even</a:t>
            </a:r>
            <a:r>
              <a:rPr lang="nb-NO" dirty="0"/>
              <a:t> just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trying</a:t>
            </a:r>
            <a:r>
              <a:rPr lang="nb-NO" dirty="0"/>
              <a:t> to </a:t>
            </a:r>
            <a:r>
              <a:rPr lang="nb-NO" dirty="0" err="1"/>
              <a:t>impose</a:t>
            </a:r>
            <a:r>
              <a:rPr lang="nb-NO" dirty="0"/>
              <a:t>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fundamentally</a:t>
            </a:r>
            <a:r>
              <a:rPr lang="nb-NO" dirty="0"/>
              <a:t> </a:t>
            </a:r>
            <a:r>
              <a:rPr lang="nb-NO" dirty="0" err="1"/>
              <a:t>unstructured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29201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in a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even</a:t>
            </a:r>
            <a:r>
              <a:rPr lang="nb-NO" dirty="0"/>
              <a:t> a bad </a:t>
            </a:r>
            <a:r>
              <a:rPr lang="nb-NO" dirty="0" err="1"/>
              <a:t>thing</a:t>
            </a:r>
            <a:r>
              <a:rPr lang="nb-NO" dirty="0"/>
              <a:t>.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innovation</a:t>
            </a:r>
            <a:r>
              <a:rPr lang="nb-NO" dirty="0"/>
              <a:t> is </a:t>
            </a:r>
            <a:r>
              <a:rPr lang="nb-NO" dirty="0" err="1"/>
              <a:t>possible</a:t>
            </a:r>
            <a:r>
              <a:rPr lang="nb-NO" dirty="0"/>
              <a:t>. </a:t>
            </a:r>
            <a:r>
              <a:rPr lang="nb-NO" dirty="0" err="1"/>
              <a:t>Innovation</a:t>
            </a:r>
            <a:r>
              <a:rPr lang="nb-NO" dirty="0"/>
              <a:t> is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breaking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mental </a:t>
            </a:r>
            <a:r>
              <a:rPr lang="nb-NO" dirty="0" err="1"/>
              <a:t>models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47424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recommend</a:t>
            </a:r>
            <a:r>
              <a:rPr lang="nb-NO" dirty="0"/>
              <a:t> </a:t>
            </a:r>
            <a:r>
              <a:rPr lang="nb-NO" dirty="0" err="1"/>
              <a:t>reading</a:t>
            </a:r>
            <a:r>
              <a:rPr lang="nb-NO" dirty="0"/>
              <a:t> a book by William Kent </a:t>
            </a:r>
            <a:r>
              <a:rPr lang="nb-NO" dirty="0" err="1"/>
              <a:t>called</a:t>
            </a:r>
            <a:r>
              <a:rPr lang="nb-NO" dirty="0"/>
              <a:t> Data and </a:t>
            </a:r>
            <a:r>
              <a:rPr lang="nb-NO" dirty="0" err="1"/>
              <a:t>Reality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740935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talks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fundamental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blocks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efforts</a:t>
            </a:r>
            <a:r>
              <a:rPr lang="nb-NO" dirty="0"/>
              <a:t> to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like </a:t>
            </a:r>
            <a:r>
              <a:rPr lang="nb-NO" dirty="0" err="1"/>
              <a:t>identity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424859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talks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equality</a:t>
            </a:r>
            <a:r>
              <a:rPr lang="nb-NO" dirty="0"/>
              <a:t>.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equal</a:t>
            </a:r>
            <a:r>
              <a:rPr lang="nb-NO" dirty="0"/>
              <a:t>?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same? Is it </a:t>
            </a:r>
            <a:r>
              <a:rPr lang="nb-NO" dirty="0" err="1"/>
              <a:t>the</a:t>
            </a:r>
            <a:r>
              <a:rPr lang="nb-NO" dirty="0"/>
              <a:t> same to be </a:t>
            </a:r>
            <a:r>
              <a:rPr lang="nb-NO" dirty="0" err="1"/>
              <a:t>equal</a:t>
            </a:r>
            <a:r>
              <a:rPr lang="nb-NO" dirty="0"/>
              <a:t> and to be </a:t>
            </a:r>
            <a:r>
              <a:rPr lang="nb-NO" dirty="0" err="1"/>
              <a:t>the</a:t>
            </a:r>
            <a:r>
              <a:rPr lang="nb-NO" dirty="0"/>
              <a:t> same?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50055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might</a:t>
            </a:r>
            <a:r>
              <a:rPr lang="nb-NO" dirty="0"/>
              <a:t> sound </a:t>
            </a:r>
            <a:r>
              <a:rPr lang="nb-NO" dirty="0" err="1"/>
              <a:t>abstract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hits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directly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</a:t>
            </a:r>
            <a:r>
              <a:rPr lang="nb-NO" dirty="0" err="1"/>
              <a:t>efforts</a:t>
            </a:r>
            <a:r>
              <a:rPr lang="nb-NO" dirty="0"/>
              <a:t>. This is from </a:t>
            </a:r>
            <a:r>
              <a:rPr lang="nb-NO" dirty="0" err="1"/>
              <a:t>the</a:t>
            </a:r>
            <a:r>
              <a:rPr lang="nb-NO" dirty="0"/>
              <a:t> Eurovision </a:t>
            </a:r>
            <a:r>
              <a:rPr lang="nb-NO" dirty="0" err="1"/>
              <a:t>song</a:t>
            </a:r>
            <a:r>
              <a:rPr lang="nb-NO" dirty="0"/>
              <a:t> </a:t>
            </a:r>
            <a:r>
              <a:rPr lang="nb-NO" dirty="0" err="1"/>
              <a:t>contest</a:t>
            </a:r>
            <a:r>
              <a:rPr lang="nb-NO" dirty="0"/>
              <a:t>.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or </a:t>
            </a:r>
            <a:r>
              <a:rPr lang="nb-NO" dirty="0" err="1"/>
              <a:t>two</a:t>
            </a:r>
            <a:r>
              <a:rPr lang="nb-NO" dirty="0"/>
              <a:t>?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media manifests </a:t>
            </a:r>
            <a:r>
              <a:rPr lang="nb-NO" dirty="0" err="1"/>
              <a:t>involved</a:t>
            </a:r>
            <a:r>
              <a:rPr lang="nb-NO" dirty="0"/>
              <a:t>,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most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viewers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, and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has a </a:t>
            </a:r>
            <a:r>
              <a:rPr lang="nb-NO" dirty="0" err="1"/>
              <a:t>sign</a:t>
            </a:r>
            <a:r>
              <a:rPr lang="nb-NO" dirty="0"/>
              <a:t> interpreter. It’s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event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usage</a:t>
            </a:r>
            <a:r>
              <a:rPr lang="nb-NO" dirty="0"/>
              <a:t> </a:t>
            </a:r>
            <a:r>
              <a:rPr lang="nb-NO" dirty="0" err="1"/>
              <a:t>rights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titles</a:t>
            </a:r>
            <a:r>
              <a:rPr lang="nb-NO" dirty="0"/>
              <a:t>, all </a:t>
            </a:r>
            <a:r>
              <a:rPr lang="nb-NO" dirty="0" err="1"/>
              <a:t>the</a:t>
            </a:r>
            <a:r>
              <a:rPr lang="nb-NO" dirty="0"/>
              <a:t> same metadata.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586300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talks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have to </a:t>
            </a:r>
            <a:r>
              <a:rPr lang="nb-NO" dirty="0" err="1"/>
              <a:t>deal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 for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used to be </a:t>
            </a:r>
            <a:r>
              <a:rPr lang="nb-NO" dirty="0" err="1"/>
              <a:t>considered</a:t>
            </a:r>
            <a:r>
              <a:rPr lang="nb-NO" dirty="0"/>
              <a:t> «</a:t>
            </a:r>
            <a:r>
              <a:rPr lang="nb-NO" dirty="0" err="1"/>
              <a:t>the</a:t>
            </a:r>
            <a:r>
              <a:rPr lang="nb-NO" dirty="0"/>
              <a:t> same» </a:t>
            </a:r>
            <a:r>
              <a:rPr lang="nb-NO" dirty="0" err="1"/>
              <a:t>change</a:t>
            </a:r>
            <a:r>
              <a:rPr lang="nb-NO" dirty="0"/>
              <a:t> in </a:t>
            </a:r>
            <a:r>
              <a:rPr lang="nb-NO" dirty="0" err="1"/>
              <a:t>ways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make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distinct</a:t>
            </a:r>
            <a:r>
              <a:rPr lang="nb-NO" dirty="0"/>
              <a:t>?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thing</a:t>
            </a:r>
            <a:r>
              <a:rPr lang="nb-NO" dirty="0"/>
              <a:t> has </a:t>
            </a:r>
            <a:r>
              <a:rPr lang="nb-NO" dirty="0" err="1"/>
              <a:t>changed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406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it talks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touched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horses and TV shows.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a </a:t>
            </a:r>
            <a:r>
              <a:rPr lang="nb-NO" dirty="0" err="1"/>
              <a:t>thing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 Is it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? Is it still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thing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it </a:t>
            </a:r>
            <a:r>
              <a:rPr lang="nb-NO" dirty="0" err="1"/>
              <a:t>changes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1096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may</a:t>
            </a:r>
            <a:r>
              <a:rPr lang="nb-NO" dirty="0"/>
              <a:t> be </a:t>
            </a:r>
            <a:r>
              <a:rPr lang="nb-NO" dirty="0" err="1"/>
              <a:t>aware</a:t>
            </a:r>
            <a:r>
              <a:rPr lang="nb-NO" dirty="0"/>
              <a:t>,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a </a:t>
            </a:r>
            <a:r>
              <a:rPr lang="nb-NO" dirty="0" err="1"/>
              <a:t>metaphor</a:t>
            </a:r>
            <a:r>
              <a:rPr lang="nb-NO" dirty="0"/>
              <a:t> </a:t>
            </a:r>
            <a:r>
              <a:rPr lang="nb-NO" dirty="0" err="1"/>
              <a:t>conceived</a:t>
            </a:r>
            <a:r>
              <a:rPr lang="nb-NO" dirty="0"/>
              <a:t> by Ward Cunningham,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gave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Wiki.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0699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recommend</a:t>
            </a:r>
            <a:r>
              <a:rPr lang="nb-NO" dirty="0"/>
              <a:t> </a:t>
            </a:r>
            <a:r>
              <a:rPr lang="nb-NO" dirty="0" err="1"/>
              <a:t>reading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book by George </a:t>
            </a:r>
            <a:r>
              <a:rPr lang="nb-NO" dirty="0" err="1"/>
              <a:t>Lakoff</a:t>
            </a:r>
            <a:r>
              <a:rPr lang="nb-NO" dirty="0"/>
              <a:t>,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Women</a:t>
            </a:r>
            <a:r>
              <a:rPr lang="nb-NO" dirty="0"/>
              <a:t>, Fire and Dangerous Things.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54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talks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problems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classical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basically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past</a:t>
            </a:r>
            <a:r>
              <a:rPr lang="nb-NO" dirty="0"/>
              <a:t> 2000 </a:t>
            </a:r>
            <a:r>
              <a:rPr lang="nb-NO" dirty="0" err="1"/>
              <a:t>years</a:t>
            </a:r>
            <a:r>
              <a:rPr lang="nb-NO" dirty="0"/>
              <a:t>.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at </a:t>
            </a:r>
            <a:r>
              <a:rPr lang="nb-NO" dirty="0" err="1"/>
              <a:t>home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theory</a:t>
            </a:r>
            <a:r>
              <a:rPr lang="nb-NO" dirty="0"/>
              <a:t>, it is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properties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67758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line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thinking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class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 in </a:t>
            </a:r>
            <a:r>
              <a:rPr lang="nb-NO" dirty="0" err="1"/>
              <a:t>languages</a:t>
            </a:r>
            <a:r>
              <a:rPr lang="nb-NO" dirty="0"/>
              <a:t> like Simula and C#, Simula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object-oriented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572902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idea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necessary</a:t>
            </a:r>
            <a:r>
              <a:rPr lang="nb-NO" dirty="0"/>
              <a:t> and </a:t>
            </a:r>
            <a:r>
              <a:rPr lang="nb-NO" dirty="0" err="1"/>
              <a:t>sufficient</a:t>
            </a:r>
            <a:r>
              <a:rPr lang="nb-NO" dirty="0"/>
              <a:t> </a:t>
            </a:r>
            <a:r>
              <a:rPr lang="nb-NO" dirty="0" err="1"/>
              <a:t>properties</a:t>
            </a:r>
            <a:r>
              <a:rPr lang="nb-NO" dirty="0"/>
              <a:t> </a:t>
            </a:r>
            <a:r>
              <a:rPr lang="nb-NO" dirty="0" err="1"/>
              <a:t>determine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. And </a:t>
            </a:r>
            <a:r>
              <a:rPr lang="nb-NO" dirty="0" err="1"/>
              <a:t>that</a:t>
            </a:r>
            <a:r>
              <a:rPr lang="nb-NO" dirty="0"/>
              <a:t> sounds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23634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seconds</a:t>
            </a:r>
            <a:r>
              <a:rPr lang="nb-NO" dirty="0"/>
              <a:t> to </a:t>
            </a:r>
            <a:r>
              <a:rPr lang="nb-NO" dirty="0" err="1"/>
              <a:t>close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eyes</a:t>
            </a:r>
            <a:r>
              <a:rPr lang="nb-NO" dirty="0"/>
              <a:t> and </a:t>
            </a:r>
            <a:r>
              <a:rPr lang="nb-NO" dirty="0" err="1"/>
              <a:t>picture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head </a:t>
            </a:r>
            <a:r>
              <a:rPr lang="nb-NO" dirty="0" err="1"/>
              <a:t>the</a:t>
            </a:r>
            <a:r>
              <a:rPr lang="nb-NO" dirty="0"/>
              <a:t> image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bird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look</a:t>
            </a:r>
            <a:r>
              <a:rPr lang="nb-NO" dirty="0"/>
              <a:t> like?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33883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look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? This is a </a:t>
            </a:r>
            <a:r>
              <a:rPr lang="nb-NO" dirty="0" err="1"/>
              <a:t>penguin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52298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this</a:t>
            </a:r>
            <a:r>
              <a:rPr lang="nb-NO" dirty="0"/>
              <a:t>? This is a </a:t>
            </a:r>
            <a:r>
              <a:rPr lang="nb-NO" dirty="0" err="1"/>
              <a:t>sparrow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10471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this</a:t>
            </a:r>
            <a:r>
              <a:rPr lang="nb-NO" dirty="0"/>
              <a:t>? This is my </a:t>
            </a:r>
            <a:r>
              <a:rPr lang="nb-NO" dirty="0" err="1"/>
              <a:t>favorite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shoebill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678434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point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others</a:t>
            </a:r>
            <a:r>
              <a:rPr lang="nb-NO" dirty="0"/>
              <a:t>, and so </a:t>
            </a:r>
            <a:r>
              <a:rPr lang="nb-NO" dirty="0" err="1"/>
              <a:t>they</a:t>
            </a:r>
            <a:r>
              <a:rPr lang="nb-NO" dirty="0"/>
              <a:t> spring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mind</a:t>
            </a:r>
            <a:r>
              <a:rPr lang="nb-NO" dirty="0"/>
              <a:t>. Most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like a </a:t>
            </a:r>
            <a:r>
              <a:rPr lang="nb-NO" dirty="0" err="1"/>
              <a:t>sparrow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penguin</a:t>
            </a:r>
            <a:r>
              <a:rPr lang="nb-NO" dirty="0"/>
              <a:t> or a </a:t>
            </a:r>
            <a:r>
              <a:rPr lang="nb-NO" dirty="0" err="1"/>
              <a:t>shoebill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641693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sparrow</a:t>
            </a:r>
            <a:r>
              <a:rPr lang="nb-NO" dirty="0"/>
              <a:t> is more </a:t>
            </a:r>
            <a:r>
              <a:rPr lang="nb-NO" dirty="0" err="1"/>
              <a:t>birdy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penguin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like.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115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what</a:t>
            </a:r>
            <a:r>
              <a:rPr lang="nb-NO" dirty="0"/>
              <a:t> Ward Cunningham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and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time to </a:t>
            </a:r>
            <a:r>
              <a:rPr lang="nb-NO" dirty="0" err="1"/>
              <a:t>read</a:t>
            </a:r>
            <a:r>
              <a:rPr lang="nb-NO" dirty="0"/>
              <a:t> it. </a:t>
            </a:r>
            <a:r>
              <a:rPr lang="nb-NO" dirty="0" err="1"/>
              <a:t>What’s</a:t>
            </a:r>
            <a:r>
              <a:rPr lang="nb-NO" dirty="0"/>
              <a:t> striking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it is </a:t>
            </a:r>
            <a:r>
              <a:rPr lang="nb-NO" dirty="0" err="1"/>
              <a:t>quite</a:t>
            </a:r>
            <a:r>
              <a:rPr lang="nb-NO" dirty="0"/>
              <a:t> a </a:t>
            </a:r>
            <a:r>
              <a:rPr lang="nb-NO" dirty="0" err="1"/>
              <a:t>rich</a:t>
            </a:r>
            <a:r>
              <a:rPr lang="nb-NO" dirty="0"/>
              <a:t> </a:t>
            </a:r>
            <a:r>
              <a:rPr lang="nb-NO" dirty="0" err="1"/>
              <a:t>metaphor</a:t>
            </a:r>
            <a:r>
              <a:rPr lang="nb-NO" dirty="0"/>
              <a:t>. It </a:t>
            </a:r>
            <a:r>
              <a:rPr lang="nb-NO" dirty="0" err="1"/>
              <a:t>says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speed </a:t>
            </a:r>
            <a:r>
              <a:rPr lang="nb-NO" dirty="0" err="1"/>
              <a:t>development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paid</a:t>
            </a:r>
            <a:r>
              <a:rPr lang="nb-NO" dirty="0"/>
              <a:t> back </a:t>
            </a:r>
            <a:r>
              <a:rPr lang="nb-NO" dirty="0" err="1"/>
              <a:t>quickly</a:t>
            </a:r>
            <a:r>
              <a:rPr lang="nb-NO" dirty="0"/>
              <a:t>. And it </a:t>
            </a:r>
            <a:r>
              <a:rPr lang="nb-NO" dirty="0" err="1"/>
              <a:t>speaks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dangers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not </a:t>
            </a:r>
            <a:r>
              <a:rPr lang="nb-NO" dirty="0" err="1"/>
              <a:t>paying</a:t>
            </a:r>
            <a:r>
              <a:rPr lang="nb-NO" dirty="0"/>
              <a:t> back,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and an </a:t>
            </a:r>
            <a:r>
              <a:rPr lang="nb-NO" dirty="0" err="1"/>
              <a:t>accumulating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load</a:t>
            </a:r>
            <a:r>
              <a:rPr lang="nb-NO" dirty="0"/>
              <a:t>, and </a:t>
            </a:r>
            <a:r>
              <a:rPr lang="nb-NO" dirty="0" err="1"/>
              <a:t>even</a:t>
            </a:r>
            <a:r>
              <a:rPr lang="nb-NO" dirty="0"/>
              <a:t> stand-still.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seems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original </a:t>
            </a:r>
            <a:r>
              <a:rPr lang="nb-NO" dirty="0" err="1"/>
              <a:t>richness</a:t>
            </a:r>
            <a:r>
              <a:rPr lang="nb-NO" dirty="0"/>
              <a:t> </a:t>
            </a:r>
            <a:r>
              <a:rPr lang="nb-NO" dirty="0" err="1"/>
              <a:t>expressed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has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forgotten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metaphor</a:t>
            </a:r>
            <a:r>
              <a:rPr lang="nb-NO" dirty="0"/>
              <a:t> has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distilled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,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186748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more </a:t>
            </a:r>
            <a:r>
              <a:rPr lang="nb-NO" dirty="0" err="1"/>
              <a:t>birdy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shoebill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513859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a </a:t>
            </a:r>
            <a:r>
              <a:rPr lang="nb-NO" dirty="0" err="1"/>
              <a:t>sparrow</a:t>
            </a:r>
            <a:r>
              <a:rPr lang="nb-NO" dirty="0"/>
              <a:t> is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birdiest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573323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property-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is </a:t>
            </a:r>
            <a:r>
              <a:rPr lang="nb-NO" dirty="0" err="1"/>
              <a:t>limited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031297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in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, stripes do not, in </a:t>
            </a:r>
            <a:r>
              <a:rPr lang="nb-NO" dirty="0" err="1"/>
              <a:t>fact</a:t>
            </a:r>
            <a:r>
              <a:rPr lang="nb-NO" dirty="0"/>
              <a:t>, a </a:t>
            </a:r>
            <a:r>
              <a:rPr lang="nb-NO" dirty="0" err="1"/>
              <a:t>zebra</a:t>
            </a:r>
            <a:r>
              <a:rPr lang="nb-NO" dirty="0"/>
              <a:t> make.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72241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insights</a:t>
            </a:r>
            <a:r>
              <a:rPr lang="nb-NO" dirty="0"/>
              <a:t> in </a:t>
            </a:r>
            <a:r>
              <a:rPr lang="nb-NO" dirty="0" err="1"/>
              <a:t>Lakoff’s</a:t>
            </a:r>
            <a:r>
              <a:rPr lang="nb-NO" dirty="0"/>
              <a:t> book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largely</a:t>
            </a:r>
            <a:r>
              <a:rPr lang="nb-NO" dirty="0"/>
              <a:t> </a:t>
            </a:r>
            <a:r>
              <a:rPr lang="nb-NO" dirty="0" err="1"/>
              <a:t>based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Eleanor </a:t>
            </a:r>
            <a:r>
              <a:rPr lang="nb-NO" dirty="0" err="1"/>
              <a:t>Rosch’s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prototype </a:t>
            </a:r>
            <a:r>
              <a:rPr lang="nb-NO" dirty="0" err="1"/>
              <a:t>theory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seventies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168789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gradients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more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others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have an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weakening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,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is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untypical</a:t>
            </a:r>
            <a:r>
              <a:rPr lang="nb-NO" dirty="0"/>
              <a:t> to be </a:t>
            </a:r>
            <a:r>
              <a:rPr lang="nb-NO" dirty="0" err="1"/>
              <a:t>considered</a:t>
            </a:r>
            <a:r>
              <a:rPr lang="nb-NO" dirty="0"/>
              <a:t> part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exactly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untypical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have to be?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881601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unequal</a:t>
            </a:r>
            <a:r>
              <a:rPr lang="nb-NO" dirty="0"/>
              <a:t> is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unequal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32009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a donkey </a:t>
            </a:r>
            <a:r>
              <a:rPr lang="nb-NO" dirty="0" err="1"/>
              <a:t>become</a:t>
            </a:r>
            <a:r>
              <a:rPr lang="nb-NO" dirty="0"/>
              <a:t> a donkey and not just an </a:t>
            </a:r>
            <a:r>
              <a:rPr lang="nb-NO" dirty="0" err="1"/>
              <a:t>unusual</a:t>
            </a:r>
            <a:r>
              <a:rPr lang="nb-NO" dirty="0"/>
              <a:t> horse?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46701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answer</a:t>
            </a:r>
            <a:r>
              <a:rPr lang="nb-NO" dirty="0"/>
              <a:t> is it </a:t>
            </a:r>
            <a:r>
              <a:rPr lang="nb-NO" dirty="0" err="1"/>
              <a:t>depends</a:t>
            </a:r>
            <a:r>
              <a:rPr lang="nb-NO" dirty="0"/>
              <a:t>!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correct</a:t>
            </a:r>
            <a:r>
              <a:rPr lang="nb-NO" dirty="0"/>
              <a:t> </a:t>
            </a:r>
            <a:r>
              <a:rPr lang="nb-NO" dirty="0" err="1"/>
              <a:t>answers</a:t>
            </a:r>
            <a:r>
              <a:rPr lang="nb-NO" dirty="0"/>
              <a:t> to </a:t>
            </a:r>
            <a:r>
              <a:rPr lang="nb-NO" dirty="0" err="1"/>
              <a:t>these</a:t>
            </a:r>
            <a:r>
              <a:rPr lang="nb-NO" dirty="0"/>
              <a:t> questions.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13164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Who’s</a:t>
            </a:r>
            <a:r>
              <a:rPr lang="nb-NO" dirty="0"/>
              <a:t> </a:t>
            </a:r>
            <a:r>
              <a:rPr lang="nb-NO" dirty="0" err="1"/>
              <a:t>asking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581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let’s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it.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make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metaphor</a:t>
            </a:r>
            <a:r>
              <a:rPr lang="nb-NO" dirty="0"/>
              <a:t>,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useful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host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like, </a:t>
            </a:r>
            <a:r>
              <a:rPr lang="nb-NO" dirty="0" err="1"/>
              <a:t>that</a:t>
            </a:r>
            <a:r>
              <a:rPr lang="nb-NO" dirty="0"/>
              <a:t> is, to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81217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Who’s</a:t>
            </a:r>
            <a:r>
              <a:rPr lang="nb-NO" dirty="0"/>
              <a:t> </a:t>
            </a:r>
            <a:r>
              <a:rPr lang="nb-NO" dirty="0" err="1"/>
              <a:t>answering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637981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donkey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814213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to </a:t>
            </a:r>
            <a:r>
              <a:rPr lang="nb-NO" dirty="0" err="1"/>
              <a:t>paraphrase</a:t>
            </a:r>
            <a:r>
              <a:rPr lang="nb-NO" dirty="0"/>
              <a:t> Shakespeare.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664918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in </a:t>
            </a:r>
            <a:r>
              <a:rPr lang="nb-NO" dirty="0" err="1"/>
              <a:t>categories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reality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857647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generalizations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hypotheses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future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assumptions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hold </a:t>
            </a:r>
            <a:r>
              <a:rPr lang="nb-NO" dirty="0" err="1"/>
              <a:t>today</a:t>
            </a:r>
            <a:r>
              <a:rPr lang="nb-NO" dirty="0"/>
              <a:t>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not hold </a:t>
            </a:r>
            <a:r>
              <a:rPr lang="nb-NO" dirty="0" err="1"/>
              <a:t>tomorrow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436653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For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beware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ad-hoc </a:t>
            </a:r>
            <a:r>
              <a:rPr lang="nb-NO" dirty="0" err="1"/>
              <a:t>generalizations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028182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</a:t>
            </a:r>
            <a:r>
              <a:rPr lang="nb-NO" dirty="0" err="1"/>
              <a:t>wanted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quote</a:t>
            </a:r>
            <a:r>
              <a:rPr lang="nb-NO" dirty="0"/>
              <a:t> by Stephen </a:t>
            </a:r>
            <a:r>
              <a:rPr lang="nb-NO" dirty="0" err="1"/>
              <a:t>Gould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last </a:t>
            </a:r>
            <a:r>
              <a:rPr lang="nb-NO" dirty="0" err="1"/>
              <a:t>sentence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Zebra</a:t>
            </a:r>
            <a:r>
              <a:rPr lang="nb-NO" dirty="0"/>
              <a:t> </a:t>
            </a:r>
            <a:r>
              <a:rPr lang="nb-NO" dirty="0" err="1"/>
              <a:t>paper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953006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937696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Who makes software?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726937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Who </a:t>
            </a:r>
            <a:r>
              <a:rPr lang="nb-NO" dirty="0" err="1"/>
              <a:t>owns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? </a:t>
            </a:r>
            <a:r>
              <a:rPr lang="nb-NO" dirty="0" err="1"/>
              <a:t>Who’s</a:t>
            </a:r>
            <a:r>
              <a:rPr lang="nb-NO" dirty="0"/>
              <a:t> problem is it?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823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, and </a:t>
            </a:r>
            <a:r>
              <a:rPr lang="nb-NO" dirty="0" err="1"/>
              <a:t>language</a:t>
            </a:r>
            <a:r>
              <a:rPr lang="nb-NO" dirty="0"/>
              <a:t>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. </a:t>
            </a:r>
            <a:r>
              <a:rPr lang="nb-NO" dirty="0" err="1"/>
              <a:t>Without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must </a:t>
            </a:r>
            <a:r>
              <a:rPr lang="nb-NO" dirty="0" err="1"/>
              <a:t>remain</a:t>
            </a:r>
            <a:r>
              <a:rPr lang="nb-NO" dirty="0"/>
              <a:t> silent as Wittgenstein </a:t>
            </a:r>
            <a:r>
              <a:rPr lang="nb-NO" dirty="0" err="1"/>
              <a:t>noted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516643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org </a:t>
            </a:r>
            <a:r>
              <a:rPr lang="nb-NO" dirty="0" err="1"/>
              <a:t>would</a:t>
            </a:r>
            <a:r>
              <a:rPr lang="nb-NO" dirty="0"/>
              <a:t> love for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to be </a:t>
            </a:r>
            <a:r>
              <a:rPr lang="nb-NO" dirty="0" err="1"/>
              <a:t>the</a:t>
            </a:r>
            <a:r>
              <a:rPr lang="nb-NO" dirty="0"/>
              <a:t> problem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IT </a:t>
            </a:r>
            <a:r>
              <a:rPr lang="nb-NO" dirty="0" err="1"/>
              <a:t>department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nicely</a:t>
            </a:r>
            <a:r>
              <a:rPr lang="nb-NO" dirty="0"/>
              <a:t> </a:t>
            </a:r>
            <a:r>
              <a:rPr lang="nb-NO" dirty="0" err="1"/>
              <a:t>contained</a:t>
            </a:r>
            <a:r>
              <a:rPr lang="nb-NO" dirty="0"/>
              <a:t> and </a:t>
            </a:r>
            <a:r>
              <a:rPr lang="nb-NO" dirty="0" err="1"/>
              <a:t>compartmentalized</a:t>
            </a:r>
            <a:r>
              <a:rPr lang="nb-NO" dirty="0"/>
              <a:t>, and all </a:t>
            </a:r>
            <a:r>
              <a:rPr lang="nb-NO" dirty="0" err="1"/>
              <a:t>the</a:t>
            </a:r>
            <a:r>
              <a:rPr lang="nb-NO" dirty="0"/>
              <a:t> rest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to offer is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periods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respite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62877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</a:t>
            </a:r>
            <a:r>
              <a:rPr lang="nb-NO" dirty="0"/>
              <a:t> IT </a:t>
            </a:r>
            <a:r>
              <a:rPr lang="nb-NO" dirty="0" err="1"/>
              <a:t>department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love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hold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to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salvation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left</a:t>
            </a:r>
            <a:r>
              <a:rPr lang="nb-NO" dirty="0"/>
              <a:t> </a:t>
            </a:r>
            <a:r>
              <a:rPr lang="nb-NO" dirty="0" err="1"/>
              <a:t>alone</a:t>
            </a:r>
            <a:r>
              <a:rPr lang="nb-NO" dirty="0"/>
              <a:t> for a </a:t>
            </a:r>
            <a:r>
              <a:rPr lang="nb-NO" dirty="0" err="1"/>
              <a:t>while</a:t>
            </a:r>
            <a:r>
              <a:rPr lang="nb-NO" dirty="0"/>
              <a:t> to </a:t>
            </a:r>
            <a:r>
              <a:rPr lang="nb-NO" dirty="0" err="1"/>
              <a:t>clean</a:t>
            </a:r>
            <a:r>
              <a:rPr lang="nb-NO" dirty="0"/>
              <a:t> up.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221098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it is true as I </a:t>
            </a:r>
            <a:r>
              <a:rPr lang="nb-NO" dirty="0" err="1"/>
              <a:t>argue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</a:t>
            </a:r>
            <a:r>
              <a:rPr lang="nb-NO" dirty="0" err="1"/>
              <a:t>socio-technical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it springs </a:t>
            </a:r>
            <a:r>
              <a:rPr lang="nb-NO" dirty="0" err="1"/>
              <a:t>out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culture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itself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everyone</a:t>
            </a:r>
            <a:r>
              <a:rPr lang="nb-NO" dirty="0"/>
              <a:t> must be </a:t>
            </a:r>
            <a:r>
              <a:rPr lang="nb-NO" dirty="0" err="1"/>
              <a:t>involved</a:t>
            </a:r>
            <a:r>
              <a:rPr lang="nb-NO" dirty="0"/>
              <a:t> in </a:t>
            </a:r>
            <a:r>
              <a:rPr lang="nb-NO" dirty="0" err="1"/>
              <a:t>addressing</a:t>
            </a:r>
            <a:r>
              <a:rPr lang="nb-NO" dirty="0"/>
              <a:t> it.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315410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have to </a:t>
            </a:r>
            <a:r>
              <a:rPr lang="nb-NO" dirty="0" err="1"/>
              <a:t>mention</a:t>
            </a:r>
            <a:r>
              <a:rPr lang="nb-NO" dirty="0"/>
              <a:t> Mel </a:t>
            </a:r>
            <a:r>
              <a:rPr lang="nb-NO" dirty="0" err="1"/>
              <a:t>Conway’s</a:t>
            </a:r>
            <a:r>
              <a:rPr lang="nb-NO" dirty="0"/>
              <a:t> </a:t>
            </a:r>
            <a:r>
              <a:rPr lang="nb-NO" dirty="0" err="1"/>
              <a:t>paper</a:t>
            </a:r>
            <a:r>
              <a:rPr lang="nb-NO" dirty="0"/>
              <a:t>. If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haven’t</a:t>
            </a:r>
            <a:r>
              <a:rPr lang="nb-NO" dirty="0"/>
              <a:t> </a:t>
            </a:r>
            <a:r>
              <a:rPr lang="nb-NO" dirty="0" err="1"/>
              <a:t>read</a:t>
            </a:r>
            <a:r>
              <a:rPr lang="nb-NO" dirty="0"/>
              <a:t> it, I </a:t>
            </a:r>
            <a:r>
              <a:rPr lang="nb-NO" dirty="0" err="1"/>
              <a:t>recommend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so, </a:t>
            </a:r>
            <a:r>
              <a:rPr lang="nb-NO" dirty="0" err="1"/>
              <a:t>it’s</a:t>
            </a:r>
            <a:r>
              <a:rPr lang="nb-NO" dirty="0"/>
              <a:t> just </a:t>
            </a:r>
            <a:r>
              <a:rPr lang="nb-NO" dirty="0" err="1"/>
              <a:t>four</a:t>
            </a:r>
            <a:r>
              <a:rPr lang="nb-NO" dirty="0"/>
              <a:t> </a:t>
            </a:r>
            <a:r>
              <a:rPr lang="nb-NO" dirty="0" err="1"/>
              <a:t>pages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, and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accessible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587222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7114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particular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become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software system.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37045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leads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to </a:t>
            </a:r>
            <a:r>
              <a:rPr lang="nb-NO" dirty="0" err="1"/>
              <a:t>suggest</a:t>
            </a:r>
            <a:r>
              <a:rPr lang="nb-NO" dirty="0"/>
              <a:t> </a:t>
            </a:r>
            <a:r>
              <a:rPr lang="nb-NO" dirty="0" err="1"/>
              <a:t>reorganizing</a:t>
            </a:r>
            <a:r>
              <a:rPr lang="nb-NO" dirty="0"/>
              <a:t> to </a:t>
            </a:r>
            <a:r>
              <a:rPr lang="nb-NO" dirty="0" err="1"/>
              <a:t>enable</a:t>
            </a:r>
            <a:r>
              <a:rPr lang="nb-NO" dirty="0"/>
              <a:t> </a:t>
            </a:r>
            <a:r>
              <a:rPr lang="nb-NO" dirty="0" err="1"/>
              <a:t>architectural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. So </a:t>
            </a:r>
            <a:r>
              <a:rPr lang="nb-NO" dirty="0" err="1"/>
              <a:t>you</a:t>
            </a:r>
            <a:r>
              <a:rPr lang="nb-NO" dirty="0"/>
              <a:t> drive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786625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achieve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once</a:t>
            </a:r>
            <a:r>
              <a:rPr lang="nb-NO" dirty="0"/>
              <a:t> </a:t>
            </a:r>
            <a:r>
              <a:rPr lang="nb-NO" dirty="0" err="1"/>
              <a:t>built</a:t>
            </a:r>
            <a:r>
              <a:rPr lang="nb-NO" dirty="0"/>
              <a:t>, systems </a:t>
            </a:r>
            <a:r>
              <a:rPr lang="nb-NO" dirty="0" err="1"/>
              <a:t>act</a:t>
            </a:r>
            <a:r>
              <a:rPr lang="nb-NO" dirty="0"/>
              <a:t> as </a:t>
            </a:r>
            <a:r>
              <a:rPr lang="nb-NO" dirty="0" err="1"/>
              <a:t>organizational</a:t>
            </a:r>
            <a:r>
              <a:rPr lang="nb-NO" dirty="0"/>
              <a:t> </a:t>
            </a:r>
            <a:r>
              <a:rPr lang="nb-NO" dirty="0" err="1"/>
              <a:t>concrete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keep</a:t>
            </a:r>
            <a:r>
              <a:rPr lang="nb-NO" dirty="0"/>
              <a:t> </a:t>
            </a:r>
            <a:r>
              <a:rPr lang="nb-NO" dirty="0" err="1"/>
              <a:t>communicating</a:t>
            </a:r>
            <a:r>
              <a:rPr lang="nb-NO" dirty="0"/>
              <a:t> </a:t>
            </a:r>
            <a:r>
              <a:rPr lang="nb-NO" dirty="0" err="1"/>
              <a:t>along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existing</a:t>
            </a:r>
            <a:r>
              <a:rPr lang="nb-NO" dirty="0"/>
              <a:t> system.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917203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lessons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socio-technical</a:t>
            </a:r>
            <a:r>
              <a:rPr lang="nb-NO" dirty="0"/>
              <a:t> systems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seek</a:t>
            </a:r>
            <a:r>
              <a:rPr lang="nb-NO" dirty="0"/>
              <a:t> joint </a:t>
            </a:r>
            <a:r>
              <a:rPr lang="nb-NO" dirty="0" err="1"/>
              <a:t>optimization</a:t>
            </a:r>
            <a:r>
              <a:rPr lang="nb-NO" dirty="0"/>
              <a:t>, and so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1155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 The </a:t>
            </a:r>
            <a:r>
              <a:rPr lang="nb-NO" dirty="0" err="1"/>
              <a:t>typical</a:t>
            </a:r>
            <a:r>
              <a:rPr lang="nb-NO" dirty="0"/>
              <a:t> software </a:t>
            </a:r>
            <a:r>
              <a:rPr lang="nb-NO" dirty="0" err="1"/>
              <a:t>developer’s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software </a:t>
            </a:r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agenda.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138866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myself</a:t>
            </a:r>
            <a:r>
              <a:rPr lang="nb-NO" dirty="0"/>
              <a:t> as an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again</a:t>
            </a:r>
            <a:r>
              <a:rPr lang="nb-NO" dirty="0"/>
              <a:t>. This is </a:t>
            </a:r>
            <a:r>
              <a:rPr lang="nb-NO" dirty="0" err="1"/>
              <a:t>me</a:t>
            </a:r>
            <a:r>
              <a:rPr lang="nb-NO" dirty="0"/>
              <a:t>, sitting at my desk. </a:t>
            </a:r>
            <a:r>
              <a:rPr lang="nb-NO" dirty="0" err="1"/>
              <a:t>I’m</a:t>
            </a:r>
            <a:r>
              <a:rPr lang="nb-NO" dirty="0"/>
              <a:t> not a </a:t>
            </a:r>
            <a:r>
              <a:rPr lang="nb-NO" dirty="0" err="1"/>
              <a:t>graphical</a:t>
            </a:r>
            <a:r>
              <a:rPr lang="nb-NO" dirty="0"/>
              <a:t> designer, </a:t>
            </a:r>
            <a:r>
              <a:rPr lang="nb-NO" dirty="0" err="1"/>
              <a:t>I’m</a:t>
            </a:r>
            <a:r>
              <a:rPr lang="nb-NO" dirty="0"/>
              <a:t> a </a:t>
            </a:r>
            <a:r>
              <a:rPr lang="nb-NO" dirty="0" err="1"/>
              <a:t>backend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, I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keep</a:t>
            </a:r>
            <a:r>
              <a:rPr lang="nb-NO" dirty="0"/>
              <a:t> it simple. I have a </a:t>
            </a:r>
            <a:r>
              <a:rPr lang="nb-NO" dirty="0" err="1"/>
              <a:t>Jira</a:t>
            </a:r>
            <a:r>
              <a:rPr lang="nb-NO" dirty="0"/>
              <a:t> </a:t>
            </a:r>
            <a:r>
              <a:rPr lang="nb-NO" dirty="0" err="1"/>
              <a:t>ticket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368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happens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discover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an </a:t>
            </a:r>
            <a:r>
              <a:rPr lang="nb-NO" dirty="0" err="1"/>
              <a:t>ambiguity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is </a:t>
            </a:r>
            <a:r>
              <a:rPr lang="nb-NO" dirty="0" err="1"/>
              <a:t>unclear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supposed</a:t>
            </a:r>
            <a:r>
              <a:rPr lang="nb-NO" dirty="0"/>
              <a:t> to do?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different </a:t>
            </a:r>
            <a:r>
              <a:rPr lang="nb-NO" dirty="0" err="1"/>
              <a:t>qualities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3608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 under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strongest</a:t>
            </a:r>
            <a:r>
              <a:rPr lang="nb-NO" dirty="0"/>
              <a:t> force a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knows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desk force.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1248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am joking,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shouldn’t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leaving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desk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entering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unknown</a:t>
            </a:r>
            <a:r>
              <a:rPr lang="nb-NO" dirty="0"/>
              <a:t> trust.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 </a:t>
            </a:r>
            <a:r>
              <a:rPr lang="nb-NO" dirty="0" err="1"/>
              <a:t>someone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to, </a:t>
            </a:r>
            <a:r>
              <a:rPr lang="nb-NO" dirty="0" err="1"/>
              <a:t>maybe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I have an </a:t>
            </a:r>
            <a:r>
              <a:rPr lang="nb-NO" dirty="0" err="1"/>
              <a:t>idea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I </a:t>
            </a:r>
            <a:r>
              <a:rPr lang="nb-NO" dirty="0" err="1"/>
              <a:t>should</a:t>
            </a:r>
            <a:r>
              <a:rPr lang="nb-NO" dirty="0"/>
              <a:t> talk to. Is </a:t>
            </a:r>
            <a:r>
              <a:rPr lang="nb-NO" dirty="0" err="1"/>
              <a:t>that</a:t>
            </a:r>
            <a:r>
              <a:rPr lang="nb-NO" dirty="0"/>
              <a:t> a person I trust? How </a:t>
            </a:r>
            <a:r>
              <a:rPr lang="nb-NO" dirty="0" err="1"/>
              <a:t>comfortable</a:t>
            </a:r>
            <a:r>
              <a:rPr lang="nb-NO" dirty="0"/>
              <a:t> am I </a:t>
            </a:r>
            <a:r>
              <a:rPr lang="nb-NO" dirty="0" err="1"/>
              <a:t>talking</a:t>
            </a:r>
            <a:r>
              <a:rPr lang="nb-NO" dirty="0"/>
              <a:t> to </a:t>
            </a:r>
            <a:r>
              <a:rPr lang="nb-NO" dirty="0" err="1"/>
              <a:t>that</a:t>
            </a:r>
            <a:r>
              <a:rPr lang="nb-NO" dirty="0"/>
              <a:t> person,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to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comfortable</a:t>
            </a:r>
            <a:r>
              <a:rPr lang="nb-NO" dirty="0"/>
              <a:t> I am </a:t>
            </a:r>
            <a:r>
              <a:rPr lang="nb-NO" dirty="0" err="1"/>
              <a:t>talking</a:t>
            </a:r>
            <a:r>
              <a:rPr lang="nb-NO" dirty="0"/>
              <a:t> to.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2577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mutual trust </a:t>
            </a:r>
            <a:r>
              <a:rPr lang="nb-NO" dirty="0" err="1"/>
              <a:t>determines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conversations</a:t>
            </a:r>
            <a:r>
              <a:rPr lang="nb-NO" dirty="0"/>
              <a:t>. The more </a:t>
            </a:r>
            <a:r>
              <a:rPr lang="nb-NO" dirty="0" err="1"/>
              <a:t>difficult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more trust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comfortable</a:t>
            </a:r>
            <a:r>
              <a:rPr lang="nb-NO" dirty="0"/>
              <a:t> </a:t>
            </a:r>
            <a:r>
              <a:rPr lang="nb-NO" dirty="0" err="1"/>
              <a:t>communicating</a:t>
            </a:r>
            <a:r>
              <a:rPr lang="nb-NO"/>
              <a:t> it.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495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Chances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encounter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like </a:t>
            </a:r>
            <a:r>
              <a:rPr lang="nb-NO" dirty="0" err="1"/>
              <a:t>you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 </a:t>
            </a:r>
            <a:r>
              <a:rPr lang="nb-NO" dirty="0" err="1"/>
              <a:t>reluctant</a:t>
            </a:r>
            <a:r>
              <a:rPr lang="nb-NO" dirty="0"/>
              <a:t> to talk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835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start a </a:t>
            </a:r>
            <a:r>
              <a:rPr lang="nb-NO" dirty="0" err="1"/>
              <a:t>conversation</a:t>
            </a:r>
            <a:r>
              <a:rPr lang="nb-NO" dirty="0"/>
              <a:t>,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articulate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problem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understand </a:t>
            </a:r>
            <a:r>
              <a:rPr lang="nb-NO" dirty="0" err="1"/>
              <a:t>you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, or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stupid for </a:t>
            </a:r>
            <a:r>
              <a:rPr lang="nb-NO" dirty="0" err="1"/>
              <a:t>asking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8076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</a:t>
            </a:r>
            <a:r>
              <a:rPr lang="nb-NO" dirty="0" err="1"/>
              <a:t>justify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opinions.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1930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have to </a:t>
            </a:r>
            <a:r>
              <a:rPr lang="nb-NO" dirty="0" err="1"/>
              <a:t>enter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discussions</a:t>
            </a:r>
            <a:r>
              <a:rPr lang="nb-NO" dirty="0"/>
              <a:t> and </a:t>
            </a:r>
            <a:r>
              <a:rPr lang="nb-NO" dirty="0" err="1"/>
              <a:t>negotations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all, </a:t>
            </a:r>
            <a:r>
              <a:rPr lang="nb-NO" dirty="0" err="1"/>
              <a:t>there</a:t>
            </a:r>
            <a:r>
              <a:rPr lang="nb-NO" dirty="0"/>
              <a:t> is an </a:t>
            </a:r>
            <a:r>
              <a:rPr lang="nb-NO" dirty="0" err="1"/>
              <a:t>ambiguity</a:t>
            </a:r>
            <a:r>
              <a:rPr lang="nb-NO" dirty="0"/>
              <a:t> to </a:t>
            </a:r>
            <a:r>
              <a:rPr lang="nb-NO" dirty="0" err="1"/>
              <a:t>resolve</a:t>
            </a:r>
            <a:r>
              <a:rPr lang="nb-NO" dirty="0"/>
              <a:t>, so a </a:t>
            </a:r>
            <a:r>
              <a:rPr lang="nb-NO" dirty="0" err="1"/>
              <a:t>resolution</a:t>
            </a:r>
            <a:r>
              <a:rPr lang="nb-NO" dirty="0"/>
              <a:t> must be </a:t>
            </a:r>
            <a:r>
              <a:rPr lang="nb-NO" dirty="0" err="1"/>
              <a:t>reached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576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here</a:t>
            </a:r>
            <a:r>
              <a:rPr lang="nb-NO" dirty="0"/>
              <a:t> is a </a:t>
            </a:r>
            <a:r>
              <a:rPr lang="nb-NO" dirty="0" err="1"/>
              <a:t>potential</a:t>
            </a:r>
            <a:r>
              <a:rPr lang="nb-NO" dirty="0"/>
              <a:t> for </a:t>
            </a:r>
            <a:r>
              <a:rPr lang="nb-NO" dirty="0" err="1"/>
              <a:t>conflict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unwittingly</a:t>
            </a:r>
            <a:r>
              <a:rPr lang="nb-NO" dirty="0"/>
              <a:t> </a:t>
            </a:r>
            <a:r>
              <a:rPr lang="nb-NO" dirty="0" err="1"/>
              <a:t>march</a:t>
            </a:r>
            <a:r>
              <a:rPr lang="nb-NO" dirty="0"/>
              <a:t> straight </a:t>
            </a:r>
            <a:r>
              <a:rPr lang="nb-NO" dirty="0" err="1"/>
              <a:t>into</a:t>
            </a:r>
            <a:r>
              <a:rPr lang="nb-NO" dirty="0"/>
              <a:t> a </a:t>
            </a:r>
            <a:r>
              <a:rPr lang="nb-NO" dirty="0" err="1"/>
              <a:t>minefield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politics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5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My </a:t>
            </a:r>
            <a:r>
              <a:rPr lang="nb-NO" dirty="0" err="1"/>
              <a:t>day</a:t>
            </a:r>
            <a:r>
              <a:rPr lang="nb-NO" dirty="0"/>
              <a:t> </a:t>
            </a:r>
            <a:r>
              <a:rPr lang="nb-NO" dirty="0" err="1"/>
              <a:t>job</a:t>
            </a:r>
            <a:r>
              <a:rPr lang="nb-NO" dirty="0"/>
              <a:t> is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NRK TV, </a:t>
            </a:r>
            <a:r>
              <a:rPr lang="nb-NO" dirty="0" err="1"/>
              <a:t>the</a:t>
            </a:r>
            <a:r>
              <a:rPr lang="nb-NO" dirty="0"/>
              <a:t> TV </a:t>
            </a:r>
            <a:r>
              <a:rPr lang="nb-NO" dirty="0" err="1"/>
              <a:t>streaming</a:t>
            </a:r>
            <a:r>
              <a:rPr lang="nb-NO" dirty="0"/>
              <a:t> service for </a:t>
            </a:r>
            <a:r>
              <a:rPr lang="nb-NO" dirty="0" err="1"/>
              <a:t>the</a:t>
            </a:r>
            <a:r>
              <a:rPr lang="nb-NO" dirty="0"/>
              <a:t> Norwegian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broadcaster</a:t>
            </a:r>
            <a:r>
              <a:rPr lang="nb-NO" dirty="0"/>
              <a:t>. So </a:t>
            </a:r>
            <a:r>
              <a:rPr lang="nb-NO" dirty="0" err="1"/>
              <a:t>whenever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in Norway </a:t>
            </a:r>
            <a:r>
              <a:rPr lang="nb-NO" dirty="0" err="1"/>
              <a:t>wants</a:t>
            </a:r>
            <a:r>
              <a:rPr lang="nb-NO" dirty="0"/>
              <a:t> to </a:t>
            </a:r>
            <a:r>
              <a:rPr lang="nb-NO" dirty="0" err="1"/>
              <a:t>watch</a:t>
            </a:r>
            <a:r>
              <a:rPr lang="nb-NO" dirty="0"/>
              <a:t> NRKs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Internet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TV, </a:t>
            </a:r>
            <a:r>
              <a:rPr lang="nb-NO" dirty="0" err="1"/>
              <a:t>on</a:t>
            </a:r>
            <a:r>
              <a:rPr lang="nb-NO" dirty="0"/>
              <a:t> a smart-</a:t>
            </a:r>
            <a:r>
              <a:rPr lang="nb-NO" dirty="0" err="1"/>
              <a:t>phone</a:t>
            </a:r>
            <a:r>
              <a:rPr lang="nb-NO" dirty="0"/>
              <a:t> or in a </a:t>
            </a:r>
            <a:r>
              <a:rPr lang="nb-NO" dirty="0" err="1"/>
              <a:t>browser</a:t>
            </a:r>
            <a:r>
              <a:rPr lang="nb-NO" dirty="0"/>
              <a:t>,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interact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service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, </a:t>
            </a:r>
            <a:r>
              <a:rPr lang="nb-NO" dirty="0" err="1"/>
              <a:t>along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lots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obviously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252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problem </a:t>
            </a:r>
            <a:r>
              <a:rPr lang="nb-NO" dirty="0" err="1"/>
              <a:t>with</a:t>
            </a:r>
            <a:r>
              <a:rPr lang="nb-NO" dirty="0"/>
              <a:t> software is </a:t>
            </a:r>
            <a:r>
              <a:rPr lang="nb-NO" dirty="0" err="1"/>
              <a:t>that</a:t>
            </a:r>
            <a:r>
              <a:rPr lang="nb-NO" dirty="0"/>
              <a:t> it is </a:t>
            </a:r>
            <a:r>
              <a:rPr lang="nb-NO" dirty="0" err="1"/>
              <a:t>intangible</a:t>
            </a:r>
            <a:r>
              <a:rPr lang="nb-NO" dirty="0"/>
              <a:t> and </a:t>
            </a:r>
            <a:r>
              <a:rPr lang="nb-NO" dirty="0" err="1"/>
              <a:t>even</a:t>
            </a:r>
            <a:r>
              <a:rPr lang="nb-NO" dirty="0"/>
              <a:t> invisible to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who’s</a:t>
            </a:r>
            <a:r>
              <a:rPr lang="nb-NO" dirty="0"/>
              <a:t> not a </a:t>
            </a:r>
            <a:r>
              <a:rPr lang="nb-NO" dirty="0" err="1"/>
              <a:t>coder</a:t>
            </a:r>
            <a:r>
              <a:rPr lang="nb-NO" dirty="0"/>
              <a:t>. So in a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helps</a:t>
            </a:r>
            <a:r>
              <a:rPr lang="nb-NO" dirty="0"/>
              <a:t> make </a:t>
            </a:r>
            <a:r>
              <a:rPr lang="nb-NO" dirty="0" err="1"/>
              <a:t>the</a:t>
            </a:r>
            <a:r>
              <a:rPr lang="nb-NO" dirty="0"/>
              <a:t> invisible visible.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600356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is </a:t>
            </a:r>
            <a:r>
              <a:rPr lang="nb-NO" dirty="0" err="1"/>
              <a:t>there</a:t>
            </a:r>
            <a:r>
              <a:rPr lang="nb-NO" dirty="0"/>
              <a:t> an </a:t>
            </a:r>
            <a:r>
              <a:rPr lang="nb-NO" dirty="0" err="1"/>
              <a:t>ambiguity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first </a:t>
            </a:r>
            <a:r>
              <a:rPr lang="nb-NO" dirty="0" err="1"/>
              <a:t>place</a:t>
            </a:r>
            <a:r>
              <a:rPr lang="nb-NO" dirty="0"/>
              <a:t>?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isn’t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</a:t>
            </a:r>
            <a:r>
              <a:rPr lang="nb-NO" dirty="0" err="1"/>
              <a:t>clear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8702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could</a:t>
            </a:r>
            <a:r>
              <a:rPr lang="nb-NO" dirty="0"/>
              <a:t> be,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whoever</a:t>
            </a:r>
            <a:r>
              <a:rPr lang="nb-NO" dirty="0"/>
              <a:t> </a:t>
            </a:r>
            <a:r>
              <a:rPr lang="nb-NO" dirty="0" err="1"/>
              <a:t>wrote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is bad at </a:t>
            </a:r>
            <a:r>
              <a:rPr lang="nb-NO" dirty="0" err="1"/>
              <a:t>expressing</a:t>
            </a:r>
            <a:r>
              <a:rPr lang="nb-NO" dirty="0"/>
              <a:t> </a:t>
            </a:r>
            <a:r>
              <a:rPr lang="nb-NO" dirty="0" err="1"/>
              <a:t>themselves</a:t>
            </a:r>
            <a:r>
              <a:rPr lang="nb-NO" dirty="0"/>
              <a:t>, or </a:t>
            </a:r>
            <a:r>
              <a:rPr lang="nb-NO" dirty="0" err="1"/>
              <a:t>didn’t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sufficient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146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could</a:t>
            </a:r>
            <a:r>
              <a:rPr lang="nb-NO" dirty="0"/>
              <a:t> be a </a:t>
            </a:r>
            <a:r>
              <a:rPr lang="nb-NO" dirty="0" err="1"/>
              <a:t>deeper</a:t>
            </a:r>
            <a:r>
              <a:rPr lang="nb-NO" dirty="0"/>
              <a:t> problem: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 </a:t>
            </a:r>
            <a:r>
              <a:rPr lang="nb-NO" dirty="0" err="1"/>
              <a:t>hasn’t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made</a:t>
            </a:r>
            <a:r>
              <a:rPr lang="nb-NO" dirty="0"/>
              <a:t> up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 or </a:t>
            </a:r>
            <a:r>
              <a:rPr lang="nb-NO" dirty="0" err="1"/>
              <a:t>reached</a:t>
            </a:r>
            <a:r>
              <a:rPr lang="nb-NO" dirty="0"/>
              <a:t> an </a:t>
            </a:r>
            <a:r>
              <a:rPr lang="nb-NO" dirty="0" err="1"/>
              <a:t>agreement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indecision</a:t>
            </a:r>
            <a:r>
              <a:rPr lang="nb-NO" dirty="0"/>
              <a:t> and </a:t>
            </a:r>
            <a:r>
              <a:rPr lang="nb-NO" dirty="0" err="1"/>
              <a:t>conflict</a:t>
            </a:r>
            <a:r>
              <a:rPr lang="nb-NO" dirty="0"/>
              <a:t> </a:t>
            </a:r>
            <a:r>
              <a:rPr lang="nb-NO" dirty="0" err="1"/>
              <a:t>hiding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.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stakeholders </a:t>
            </a:r>
            <a:r>
              <a:rPr lang="nb-NO" dirty="0" err="1"/>
              <a:t>want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 to be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, and </a:t>
            </a:r>
            <a:r>
              <a:rPr lang="nb-NO" dirty="0" err="1"/>
              <a:t>other</a:t>
            </a:r>
            <a:r>
              <a:rPr lang="nb-NO" dirty="0"/>
              <a:t> stakeholders </a:t>
            </a:r>
            <a:r>
              <a:rPr lang="nb-NO" dirty="0" err="1"/>
              <a:t>want</a:t>
            </a:r>
            <a:r>
              <a:rPr lang="nb-NO" dirty="0"/>
              <a:t> it to be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,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in </a:t>
            </a:r>
            <a:r>
              <a:rPr lang="nb-NO" dirty="0" err="1"/>
              <a:t>natural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9018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 I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risk </a:t>
            </a:r>
            <a:r>
              <a:rPr lang="nb-NO" dirty="0" err="1"/>
              <a:t>triggering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6497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self-defense</a:t>
            </a:r>
            <a:r>
              <a:rPr lang="nb-NO" dirty="0"/>
              <a:t> </a:t>
            </a:r>
            <a:r>
              <a:rPr lang="nb-NO" dirty="0" err="1"/>
              <a:t>mechanisms</a:t>
            </a:r>
            <a:r>
              <a:rPr lang="nb-NO" dirty="0"/>
              <a:t> kick in, in </a:t>
            </a:r>
            <a:r>
              <a:rPr lang="nb-NO" dirty="0" err="1"/>
              <a:t>the</a:t>
            </a:r>
            <a:r>
              <a:rPr lang="nb-NO" dirty="0"/>
              <a:t> form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rationalizations</a:t>
            </a:r>
            <a:r>
              <a:rPr lang="nb-NO" dirty="0"/>
              <a:t> for not </a:t>
            </a:r>
            <a:r>
              <a:rPr lang="nb-NO" dirty="0" err="1"/>
              <a:t>talking</a:t>
            </a:r>
            <a:r>
              <a:rPr lang="nb-NO" dirty="0"/>
              <a:t> to </a:t>
            </a:r>
            <a:r>
              <a:rPr lang="nb-NO" dirty="0" err="1"/>
              <a:t>people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09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make up </a:t>
            </a:r>
            <a:r>
              <a:rPr lang="nb-NO" dirty="0" err="1"/>
              <a:t>excuses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heads</a:t>
            </a:r>
            <a:r>
              <a:rPr lang="nb-NO" dirty="0"/>
              <a:t>, for not </a:t>
            </a:r>
            <a:r>
              <a:rPr lang="nb-NO" dirty="0" err="1"/>
              <a:t>leaving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desk and </a:t>
            </a:r>
            <a:r>
              <a:rPr lang="nb-NO" dirty="0" err="1"/>
              <a:t>seeking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to, </a:t>
            </a:r>
            <a:r>
              <a:rPr lang="nb-NO" dirty="0" err="1"/>
              <a:t>discussing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, </a:t>
            </a:r>
            <a:r>
              <a:rPr lang="nb-NO" dirty="0" err="1"/>
              <a:t>negotiating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probably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busy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such</a:t>
            </a:r>
            <a:r>
              <a:rPr lang="nb-NO" dirty="0"/>
              <a:t> a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4674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possibly</a:t>
            </a:r>
            <a:r>
              <a:rPr lang="nb-NO" dirty="0"/>
              <a:t> </a:t>
            </a:r>
            <a:r>
              <a:rPr lang="nb-NO" dirty="0" err="1"/>
              <a:t>bother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laugh</a:t>
            </a:r>
            <a:r>
              <a:rPr lang="nb-NO" dirty="0"/>
              <a:t> at </a:t>
            </a:r>
            <a:r>
              <a:rPr lang="nb-NO" dirty="0" err="1"/>
              <a:t>me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302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besides</a:t>
            </a:r>
            <a:r>
              <a:rPr lang="nb-NO" dirty="0"/>
              <a:t> </a:t>
            </a:r>
            <a:r>
              <a:rPr lang="nb-NO" dirty="0" err="1"/>
              <a:t>no-one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 asks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questions, </a:t>
            </a:r>
            <a:r>
              <a:rPr lang="nb-NO" dirty="0" err="1"/>
              <a:t>they</a:t>
            </a:r>
            <a:r>
              <a:rPr lang="nb-NO" dirty="0"/>
              <a:t> just </a:t>
            </a:r>
            <a:r>
              <a:rPr lang="nb-NO" dirty="0" err="1"/>
              <a:t>figure</a:t>
            </a:r>
            <a:r>
              <a:rPr lang="nb-NO" dirty="0"/>
              <a:t> it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somehow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097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estimates</a:t>
            </a:r>
            <a:r>
              <a:rPr lang="nb-NO" dirty="0"/>
              <a:t>? This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supposed</a:t>
            </a:r>
            <a:r>
              <a:rPr lang="nb-NO" dirty="0"/>
              <a:t> to </a:t>
            </a:r>
            <a:r>
              <a:rPr lang="nb-NO" dirty="0" err="1"/>
              <a:t>take</a:t>
            </a:r>
            <a:r>
              <a:rPr lang="nb-NO" dirty="0"/>
              <a:t> 8 </a:t>
            </a:r>
            <a:r>
              <a:rPr lang="nb-NO" dirty="0" err="1"/>
              <a:t>hours</a:t>
            </a:r>
            <a:r>
              <a:rPr lang="nb-NO" dirty="0"/>
              <a:t> and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</a:t>
            </a:r>
            <a:r>
              <a:rPr lang="nb-NO" dirty="0" err="1"/>
              <a:t>wasted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9007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Won’t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please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estimates</a:t>
            </a:r>
            <a:r>
              <a:rPr lang="nb-NO" dirty="0"/>
              <a:t>?!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33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for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grateful</a:t>
            </a:r>
            <a:r>
              <a:rPr lang="nb-NO" dirty="0"/>
              <a:t> to Ward Cunningham.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2671287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your</a:t>
            </a:r>
            <a:r>
              <a:rPr lang="nb-NO" dirty="0"/>
              <a:t> brilliant </a:t>
            </a:r>
            <a:r>
              <a:rPr lang="nb-NO" dirty="0" err="1"/>
              <a:t>mind</a:t>
            </a:r>
            <a:r>
              <a:rPr lang="nb-NO" dirty="0"/>
              <a:t> </a:t>
            </a:r>
            <a:r>
              <a:rPr lang="nb-NO" dirty="0" err="1"/>
              <a:t>comes</a:t>
            </a:r>
            <a:r>
              <a:rPr lang="nb-NO" dirty="0"/>
              <a:t> up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 to </a:t>
            </a:r>
            <a:r>
              <a:rPr lang="nb-NO" dirty="0" err="1"/>
              <a:t>solve</a:t>
            </a:r>
            <a:r>
              <a:rPr lang="nb-NO" dirty="0"/>
              <a:t> it by </a:t>
            </a:r>
            <a:r>
              <a:rPr lang="nb-NO" dirty="0" err="1"/>
              <a:t>making</a:t>
            </a:r>
            <a:r>
              <a:rPr lang="nb-NO" dirty="0"/>
              <a:t> an </a:t>
            </a:r>
            <a:r>
              <a:rPr lang="nb-NO" dirty="0" err="1"/>
              <a:t>assumption</a:t>
            </a:r>
            <a:r>
              <a:rPr lang="nb-NO" dirty="0"/>
              <a:t> to </a:t>
            </a:r>
            <a:r>
              <a:rPr lang="nb-NO" dirty="0" err="1"/>
              <a:t>resolve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ambiguity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9398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it an </a:t>
            </a:r>
            <a:r>
              <a:rPr lang="nb-NO" dirty="0" err="1"/>
              <a:t>assumption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sounds </a:t>
            </a:r>
            <a:r>
              <a:rPr lang="nb-NO" dirty="0" err="1"/>
              <a:t>nice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to do.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4924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sounds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guessing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02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 to </a:t>
            </a:r>
            <a:r>
              <a:rPr lang="nb-NO" dirty="0" err="1"/>
              <a:t>mention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up.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1282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run my </a:t>
            </a:r>
            <a:r>
              <a:rPr lang="nb-NO" dirty="0" err="1"/>
              <a:t>assumption</a:t>
            </a:r>
            <a:r>
              <a:rPr lang="nb-NO" dirty="0"/>
              <a:t> by a </a:t>
            </a:r>
            <a:r>
              <a:rPr lang="nb-NO" dirty="0" err="1"/>
              <a:t>proxy</a:t>
            </a:r>
            <a:r>
              <a:rPr lang="nb-NO" dirty="0"/>
              <a:t> person, </a:t>
            </a:r>
            <a:r>
              <a:rPr lang="nb-NO" dirty="0" err="1"/>
              <a:t>someone</a:t>
            </a:r>
            <a:r>
              <a:rPr lang="nb-NO" dirty="0"/>
              <a:t> I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closely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,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,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trust </a:t>
            </a:r>
            <a:r>
              <a:rPr lang="nb-NO" dirty="0" err="1"/>
              <a:t>level</a:t>
            </a:r>
            <a:r>
              <a:rPr lang="nb-NO" dirty="0"/>
              <a:t>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, and I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, «is </a:t>
            </a:r>
            <a:r>
              <a:rPr lang="nb-NO" dirty="0" err="1"/>
              <a:t>this</a:t>
            </a:r>
            <a:r>
              <a:rPr lang="nb-NO" dirty="0"/>
              <a:t>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assumption</a:t>
            </a:r>
            <a:r>
              <a:rPr lang="nb-NO" dirty="0"/>
              <a:t>»?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low</a:t>
            </a:r>
            <a:r>
              <a:rPr lang="nb-NO" dirty="0"/>
              <a:t>-risk </a:t>
            </a:r>
            <a:r>
              <a:rPr lang="nb-NO" dirty="0" err="1"/>
              <a:t>thing</a:t>
            </a:r>
            <a:r>
              <a:rPr lang="nb-NO" dirty="0"/>
              <a:t> to ask, and </a:t>
            </a:r>
            <a:r>
              <a:rPr lang="nb-NO" dirty="0" err="1"/>
              <a:t>chances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have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skin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game.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5672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if</a:t>
            </a:r>
            <a:r>
              <a:rPr lang="nb-NO" dirty="0"/>
              <a:t> I </a:t>
            </a:r>
            <a:r>
              <a:rPr lang="nb-NO" dirty="0" err="1"/>
              <a:t>can</a:t>
            </a:r>
            <a:r>
              <a:rPr lang="nb-NO" dirty="0"/>
              <a:t> do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everything</a:t>
            </a:r>
            <a:r>
              <a:rPr lang="nb-NO" dirty="0"/>
              <a:t> is fine </a:t>
            </a:r>
            <a:r>
              <a:rPr lang="nb-NO" dirty="0" err="1"/>
              <a:t>again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0004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</a:t>
            </a:r>
            <a:r>
              <a:rPr lang="nb-NO" dirty="0" err="1"/>
              <a:t>assumptions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bets </a:t>
            </a:r>
            <a:r>
              <a:rPr lang="nb-NO" dirty="0" err="1"/>
              <a:t>against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future</a:t>
            </a:r>
            <a:r>
              <a:rPr lang="nb-NO" dirty="0"/>
              <a:t>. If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, it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back to </a:t>
            </a:r>
            <a:r>
              <a:rPr lang="nb-NO" dirty="0" err="1"/>
              <a:t>haunt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. 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 an </a:t>
            </a:r>
            <a:r>
              <a:rPr lang="nb-NO" dirty="0" err="1"/>
              <a:t>unresolved</a:t>
            </a:r>
            <a:r>
              <a:rPr lang="nb-NO" dirty="0"/>
              <a:t> </a:t>
            </a:r>
            <a:r>
              <a:rPr lang="nb-NO" dirty="0" err="1"/>
              <a:t>conflict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ambiguity</a:t>
            </a:r>
            <a:r>
              <a:rPr lang="nb-NO" dirty="0"/>
              <a:t>, </a:t>
            </a:r>
            <a:r>
              <a:rPr lang="nb-NO" dirty="0" err="1"/>
              <a:t>that’s</a:t>
            </a:r>
            <a:r>
              <a:rPr lang="nb-NO" dirty="0"/>
              <a:t> not 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away</a:t>
            </a:r>
            <a:r>
              <a:rPr lang="nb-NO" dirty="0"/>
              <a:t> </a:t>
            </a:r>
            <a:r>
              <a:rPr lang="nb-NO" dirty="0" err="1"/>
              <a:t>either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757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. Ensembles or </a:t>
            </a:r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somewhat</a:t>
            </a:r>
            <a:r>
              <a:rPr lang="nb-NO" dirty="0"/>
              <a:t> </a:t>
            </a:r>
            <a:r>
              <a:rPr lang="nb-NO" dirty="0" err="1"/>
              <a:t>differently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 like </a:t>
            </a:r>
            <a:r>
              <a:rPr lang="nb-NO" dirty="0" err="1"/>
              <a:t>them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2746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reasons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 like </a:t>
            </a:r>
            <a:r>
              <a:rPr lang="nb-NO" dirty="0" err="1"/>
              <a:t>mobs</a:t>
            </a:r>
            <a:r>
              <a:rPr lang="nb-NO" dirty="0"/>
              <a:t> or ensembles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a </a:t>
            </a:r>
            <a:r>
              <a:rPr lang="nb-NO" dirty="0" err="1"/>
              <a:t>counterforce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desk force.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9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Ensembles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harder</a:t>
            </a:r>
            <a:r>
              <a:rPr lang="nb-NO" dirty="0"/>
              <a:t> to </a:t>
            </a:r>
            <a:r>
              <a:rPr lang="nb-NO" dirty="0" err="1"/>
              <a:t>fool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yourself</a:t>
            </a:r>
            <a:r>
              <a:rPr lang="nb-NO" dirty="0"/>
              <a:t>. If </a:t>
            </a:r>
            <a:r>
              <a:rPr lang="nb-NO" dirty="0" err="1"/>
              <a:t>the</a:t>
            </a:r>
            <a:r>
              <a:rPr lang="nb-NO" dirty="0"/>
              <a:t> ensemble </a:t>
            </a:r>
            <a:r>
              <a:rPr lang="nb-NO" dirty="0" err="1"/>
              <a:t>discovers</a:t>
            </a:r>
            <a:r>
              <a:rPr lang="nb-NO" dirty="0"/>
              <a:t> an </a:t>
            </a:r>
            <a:r>
              <a:rPr lang="nb-NO" dirty="0" err="1"/>
              <a:t>ambiguous</a:t>
            </a:r>
            <a:r>
              <a:rPr lang="nb-NO" dirty="0"/>
              <a:t> </a:t>
            </a:r>
            <a:r>
              <a:rPr lang="nb-NO" dirty="0" err="1"/>
              <a:t>requirement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harder</a:t>
            </a:r>
            <a:r>
              <a:rPr lang="nb-NO" dirty="0"/>
              <a:t> to cover it up.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2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shortcomings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or </a:t>
            </a:r>
            <a:r>
              <a:rPr lang="nb-NO" dirty="0" err="1"/>
              <a:t>problematic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metaphor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66655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Ensembles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at </a:t>
            </a:r>
            <a:r>
              <a:rPr lang="nb-NO" dirty="0" err="1"/>
              <a:t>figuring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to talk to, </a:t>
            </a:r>
            <a:r>
              <a:rPr lang="nb-NO" dirty="0" err="1"/>
              <a:t>simply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involved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285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Mobs</a:t>
            </a:r>
            <a:r>
              <a:rPr lang="nb-NO" dirty="0"/>
              <a:t> </a:t>
            </a:r>
            <a:r>
              <a:rPr lang="nb-NO" dirty="0" err="1"/>
              <a:t>overcome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</a:t>
            </a:r>
            <a:r>
              <a:rPr lang="nb-NO" dirty="0" err="1"/>
              <a:t>awkwardness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approaching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as a </a:t>
            </a:r>
            <a:r>
              <a:rPr lang="nb-NO" dirty="0" err="1"/>
              <a:t>group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lends </a:t>
            </a:r>
            <a:r>
              <a:rPr lang="nb-NO" dirty="0" err="1"/>
              <a:t>credibility</a:t>
            </a:r>
            <a:r>
              <a:rPr lang="nb-NO" dirty="0"/>
              <a:t> and </a:t>
            </a:r>
            <a:r>
              <a:rPr lang="nb-NO" dirty="0" err="1"/>
              <a:t>lessens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burden</a:t>
            </a:r>
            <a:r>
              <a:rPr lang="nb-NO" dirty="0"/>
              <a:t>. It’s like </a:t>
            </a:r>
            <a:r>
              <a:rPr lang="nb-NO" dirty="0" err="1"/>
              <a:t>having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friends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0277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in a </a:t>
            </a:r>
            <a:r>
              <a:rPr lang="nb-NO" dirty="0" err="1"/>
              <a:t>sense</a:t>
            </a:r>
            <a:r>
              <a:rPr lang="nb-NO" dirty="0"/>
              <a:t> ensembles </a:t>
            </a:r>
            <a:r>
              <a:rPr lang="nb-NO" dirty="0" err="1"/>
              <a:t>overcome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reluctance</a:t>
            </a:r>
            <a:r>
              <a:rPr lang="nb-NO" dirty="0"/>
              <a:t> to talk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an on-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 All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doing</a:t>
            </a:r>
            <a:r>
              <a:rPr lang="nb-NO" dirty="0"/>
              <a:t> is </a:t>
            </a:r>
            <a:r>
              <a:rPr lang="nb-NO" dirty="0" err="1"/>
              <a:t>including</a:t>
            </a:r>
            <a:r>
              <a:rPr lang="nb-NO" dirty="0"/>
              <a:t> more </a:t>
            </a:r>
            <a:r>
              <a:rPr lang="nb-NO" dirty="0" err="1"/>
              <a:t>people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73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is,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non-</a:t>
            </a:r>
            <a:r>
              <a:rPr lang="nb-NO" dirty="0" err="1"/>
              <a:t>developers</a:t>
            </a:r>
            <a:r>
              <a:rPr lang="nb-NO" dirty="0"/>
              <a:t> to </a:t>
            </a:r>
            <a:r>
              <a:rPr lang="nb-NO" dirty="0" err="1"/>
              <a:t>join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ensembles? 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more </a:t>
            </a:r>
            <a:r>
              <a:rPr lang="nb-NO" dirty="0" err="1"/>
              <a:t>resistance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. It’s not just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vulnerable </a:t>
            </a:r>
            <a:r>
              <a:rPr lang="nb-NO" dirty="0" err="1"/>
              <a:t>talking</a:t>
            </a:r>
            <a:r>
              <a:rPr lang="nb-NO" dirty="0"/>
              <a:t> to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,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different training, different skills, different </a:t>
            </a:r>
            <a:r>
              <a:rPr lang="nb-NO" dirty="0" err="1"/>
              <a:t>tribal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37000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still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self-proclaimed</a:t>
            </a:r>
            <a:r>
              <a:rPr lang="nb-NO" dirty="0"/>
              <a:t> agile software </a:t>
            </a:r>
            <a:r>
              <a:rPr lang="nb-NO" dirty="0" err="1"/>
              <a:t>organizations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backlog</a:t>
            </a:r>
            <a:r>
              <a:rPr lang="nb-NO" dirty="0"/>
              <a:t> as a </a:t>
            </a:r>
            <a:r>
              <a:rPr lang="nb-NO" dirty="0" err="1"/>
              <a:t>decoupling</a:t>
            </a:r>
            <a:r>
              <a:rPr lang="nb-NO" dirty="0"/>
              <a:t> </a:t>
            </a:r>
            <a:r>
              <a:rPr lang="nb-NO" dirty="0" err="1"/>
              <a:t>mechanism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business and IT.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4396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still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self-proclaimed</a:t>
            </a:r>
            <a:r>
              <a:rPr lang="nb-NO" dirty="0"/>
              <a:t> agile software </a:t>
            </a:r>
            <a:r>
              <a:rPr lang="nb-NO" dirty="0" err="1"/>
              <a:t>organizations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backlog</a:t>
            </a:r>
            <a:r>
              <a:rPr lang="nb-NO" dirty="0"/>
              <a:t> as a </a:t>
            </a:r>
            <a:r>
              <a:rPr lang="nb-NO" dirty="0" err="1"/>
              <a:t>decoupling</a:t>
            </a:r>
            <a:r>
              <a:rPr lang="nb-NO" dirty="0"/>
              <a:t> </a:t>
            </a:r>
            <a:r>
              <a:rPr lang="nb-NO" dirty="0" err="1"/>
              <a:t>mechanism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business and IT.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1662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 is </a:t>
            </a:r>
            <a:r>
              <a:rPr lang="nb-NO" dirty="0" err="1"/>
              <a:t>how</a:t>
            </a:r>
            <a:r>
              <a:rPr lang="nb-NO" dirty="0"/>
              <a:t> it </a:t>
            </a:r>
            <a:r>
              <a:rPr lang="nb-NO" dirty="0" err="1"/>
              <a:t>works</a:t>
            </a:r>
            <a:r>
              <a:rPr lang="nb-NO" dirty="0"/>
              <a:t>. The </a:t>
            </a:r>
            <a:r>
              <a:rPr lang="nb-NO" dirty="0" err="1"/>
              <a:t>backlog</a:t>
            </a:r>
            <a:r>
              <a:rPr lang="nb-NO" dirty="0"/>
              <a:t> </a:t>
            </a:r>
            <a:r>
              <a:rPr lang="nb-NO" dirty="0" err="1"/>
              <a:t>acts</a:t>
            </a:r>
            <a:r>
              <a:rPr lang="nb-NO" dirty="0"/>
              <a:t> as a </a:t>
            </a:r>
            <a:r>
              <a:rPr lang="nb-NO" dirty="0" err="1"/>
              <a:t>priority</a:t>
            </a:r>
            <a:r>
              <a:rPr lang="nb-NO" dirty="0"/>
              <a:t> </a:t>
            </a:r>
            <a:r>
              <a:rPr lang="nb-NO" dirty="0" err="1"/>
              <a:t>queue</a:t>
            </a:r>
            <a:r>
              <a:rPr lang="nb-NO" dirty="0"/>
              <a:t>. The business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producers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consumers</a:t>
            </a:r>
            <a:r>
              <a:rPr lang="nb-NO" dirty="0"/>
              <a:t>. The problem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feedback </a:t>
            </a:r>
            <a:r>
              <a:rPr lang="nb-NO" dirty="0" err="1"/>
              <a:t>here</a:t>
            </a:r>
            <a:r>
              <a:rPr lang="nb-NO" dirty="0"/>
              <a:t>,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. This is </a:t>
            </a:r>
            <a:r>
              <a:rPr lang="nb-NO" dirty="0" err="1"/>
              <a:t>psychologically</a:t>
            </a:r>
            <a:r>
              <a:rPr lang="nb-NO" dirty="0"/>
              <a:t> </a:t>
            </a:r>
            <a:r>
              <a:rPr lang="nb-NO" dirty="0" err="1"/>
              <a:t>comfortable</a:t>
            </a:r>
            <a:r>
              <a:rPr lang="nb-NO" dirty="0"/>
              <a:t> for </a:t>
            </a:r>
            <a:r>
              <a:rPr lang="nb-NO" dirty="0" err="1"/>
              <a:t>us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have to cross </a:t>
            </a:r>
            <a:r>
              <a:rPr lang="nb-NO" dirty="0" err="1"/>
              <a:t>tribes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it is </a:t>
            </a:r>
            <a:r>
              <a:rPr lang="nb-NO" dirty="0" err="1"/>
              <a:t>also</a:t>
            </a:r>
            <a:r>
              <a:rPr lang="nb-NO" dirty="0"/>
              <a:t> a </a:t>
            </a:r>
            <a:r>
              <a:rPr lang="nb-NO" dirty="0" err="1"/>
              <a:t>guarantee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accumulation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inadvertent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7633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 </a:t>
            </a:r>
            <a:r>
              <a:rPr lang="nb-NO" dirty="0" err="1"/>
              <a:t>here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feedback and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707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 </a:t>
            </a:r>
            <a:r>
              <a:rPr lang="nb-NO" dirty="0" err="1"/>
              <a:t>here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feedback and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conversation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9985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by-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factory</a:t>
            </a:r>
            <a:r>
              <a:rPr lang="nb-NO" dirty="0"/>
              <a:t> is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0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first </a:t>
            </a:r>
            <a:r>
              <a:rPr lang="nb-NO" dirty="0" err="1"/>
              <a:t>of</a:t>
            </a:r>
            <a:r>
              <a:rPr lang="nb-NO" dirty="0"/>
              <a:t> all, </a:t>
            </a:r>
            <a:r>
              <a:rPr lang="nb-NO" dirty="0" err="1"/>
              <a:t>regular</a:t>
            </a:r>
            <a:r>
              <a:rPr lang="nb-NO" dirty="0"/>
              <a:t> </a:t>
            </a:r>
            <a:r>
              <a:rPr lang="nb-NO" dirty="0" err="1"/>
              <a:t>monetary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</a:t>
            </a:r>
            <a:r>
              <a:rPr lang="nb-NO" dirty="0" err="1"/>
              <a:t>quantifiable</a:t>
            </a:r>
            <a:r>
              <a:rPr lang="nb-NO" dirty="0"/>
              <a:t>.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 have </a:t>
            </a:r>
            <a:r>
              <a:rPr lang="nb-NO" dirty="0" err="1"/>
              <a:t>on</a:t>
            </a:r>
            <a:r>
              <a:rPr lang="nb-NO" dirty="0"/>
              <a:t> my house. It’s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easy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right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a </a:t>
            </a:r>
            <a:r>
              <a:rPr lang="nb-NO" dirty="0" err="1"/>
              <a:t>number</a:t>
            </a:r>
            <a:r>
              <a:rPr lang="nb-NO" dirty="0"/>
              <a:t>, and I have a </a:t>
            </a:r>
            <a:r>
              <a:rPr lang="nb-NO" dirty="0" err="1"/>
              <a:t>fixed</a:t>
            </a:r>
            <a:r>
              <a:rPr lang="nb-NO" dirty="0"/>
              <a:t> </a:t>
            </a:r>
            <a:r>
              <a:rPr lang="nb-NO" dirty="0" err="1"/>
              <a:t>interest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 It’s </a:t>
            </a:r>
            <a:r>
              <a:rPr lang="nb-NO" dirty="0" err="1"/>
              <a:t>easy</a:t>
            </a:r>
            <a:r>
              <a:rPr lang="nb-NO" dirty="0"/>
              <a:t> to understand.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715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measurable</a:t>
            </a:r>
            <a:r>
              <a:rPr lang="nb-NO" dirty="0"/>
              <a:t> is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in software? I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give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 for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numbers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not sure.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77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important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we’d</a:t>
            </a:r>
            <a:r>
              <a:rPr lang="nb-NO" dirty="0"/>
              <a:t> like to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have, right?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7677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technically</a:t>
            </a:r>
            <a:r>
              <a:rPr lang="nb-NO" dirty="0"/>
              <a:t> solvent,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623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possible</a:t>
            </a:r>
            <a:r>
              <a:rPr lang="nb-NO" dirty="0"/>
              <a:t> to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technically</a:t>
            </a:r>
            <a:r>
              <a:rPr lang="nb-NO" dirty="0"/>
              <a:t> </a:t>
            </a:r>
            <a:r>
              <a:rPr lang="nb-NO" dirty="0" err="1"/>
              <a:t>bankrupt</a:t>
            </a:r>
            <a:r>
              <a:rPr lang="nb-NO" dirty="0"/>
              <a:t>?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, I have </a:t>
            </a:r>
            <a:r>
              <a:rPr lang="nb-NO" dirty="0" err="1"/>
              <a:t>the</a:t>
            </a:r>
            <a:r>
              <a:rPr lang="nb-NO" dirty="0"/>
              <a:t> feeling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Ward Cunningham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referring</a:t>
            </a:r>
            <a:r>
              <a:rPr lang="nb-NO" dirty="0"/>
              <a:t> to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spoke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stand-still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organization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proceed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more, </a:t>
            </a:r>
            <a:r>
              <a:rPr lang="nb-NO" dirty="0" err="1"/>
              <a:t>you</a:t>
            </a:r>
            <a:r>
              <a:rPr lang="nb-NO" dirty="0"/>
              <a:t> grind to a halt.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901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to </a:t>
            </a:r>
            <a:r>
              <a:rPr lang="nb-NO" dirty="0" err="1"/>
              <a:t>dig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,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closer</a:t>
            </a:r>
            <a:r>
              <a:rPr lang="nb-NO" dirty="0"/>
              <a:t> at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is,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as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6505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in </a:t>
            </a:r>
            <a:r>
              <a:rPr lang="nb-NO" dirty="0" err="1"/>
              <a:t>doing</a:t>
            </a:r>
            <a:r>
              <a:rPr lang="nb-NO" dirty="0"/>
              <a:t> so, 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it </a:t>
            </a:r>
            <a:r>
              <a:rPr lang="nb-NO" dirty="0" err="1"/>
              <a:t>started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. Ward Cunningham </a:t>
            </a:r>
            <a:r>
              <a:rPr lang="nb-NO" dirty="0" err="1"/>
              <a:t>originally</a:t>
            </a:r>
            <a:r>
              <a:rPr lang="nb-NO" dirty="0"/>
              <a:t> used </a:t>
            </a:r>
            <a:r>
              <a:rPr lang="nb-NO" dirty="0" err="1"/>
              <a:t>the</a:t>
            </a:r>
            <a:r>
              <a:rPr lang="nb-NO" dirty="0"/>
              <a:t> term to </a:t>
            </a:r>
            <a:r>
              <a:rPr lang="nb-NO" dirty="0" err="1"/>
              <a:t>describe</a:t>
            </a:r>
            <a:r>
              <a:rPr lang="nb-NO" dirty="0"/>
              <a:t> a </a:t>
            </a:r>
            <a:r>
              <a:rPr lang="nb-NO" dirty="0" err="1"/>
              <a:t>deliberate</a:t>
            </a:r>
            <a:r>
              <a:rPr lang="nb-NO" dirty="0"/>
              <a:t> </a:t>
            </a:r>
            <a:r>
              <a:rPr lang="nb-NO" dirty="0" err="1"/>
              <a:t>choice</a:t>
            </a:r>
            <a:r>
              <a:rPr lang="nb-NO" dirty="0"/>
              <a:t> to speed up </a:t>
            </a:r>
            <a:r>
              <a:rPr lang="nb-NO" dirty="0" err="1"/>
              <a:t>going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production</a:t>
            </a:r>
            <a:r>
              <a:rPr lang="nb-NO" dirty="0"/>
              <a:t> by </a:t>
            </a:r>
            <a:r>
              <a:rPr lang="nb-NO" dirty="0" err="1"/>
              <a:t>cutting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corners, or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</a:t>
            </a:r>
            <a:r>
              <a:rPr lang="nb-NO" dirty="0" err="1"/>
              <a:t>defects</a:t>
            </a:r>
            <a:r>
              <a:rPr lang="nb-NO" dirty="0"/>
              <a:t>, and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clear</a:t>
            </a:r>
            <a:r>
              <a:rPr lang="nb-NO" dirty="0"/>
              <a:t> </a:t>
            </a:r>
            <a:r>
              <a:rPr lang="nb-NO" dirty="0" err="1"/>
              <a:t>intention</a:t>
            </a:r>
            <a:r>
              <a:rPr lang="nb-NO" dirty="0"/>
              <a:t> and </a:t>
            </a:r>
            <a:r>
              <a:rPr lang="nb-NO" dirty="0" err="1"/>
              <a:t>concrete</a:t>
            </a:r>
            <a:r>
              <a:rPr lang="nb-NO" dirty="0"/>
              <a:t> plans to </a:t>
            </a:r>
            <a:r>
              <a:rPr lang="nb-NO" dirty="0" err="1"/>
              <a:t>pay</a:t>
            </a:r>
            <a:r>
              <a:rPr lang="nb-NO" dirty="0"/>
              <a:t> </a:t>
            </a:r>
            <a:r>
              <a:rPr lang="nb-NO" dirty="0" err="1"/>
              <a:t>off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quickly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2140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purpose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talk is not </a:t>
            </a:r>
            <a:r>
              <a:rPr lang="nb-NO" dirty="0" err="1"/>
              <a:t>really</a:t>
            </a:r>
            <a:r>
              <a:rPr lang="nb-NO" dirty="0"/>
              <a:t> to present a </a:t>
            </a:r>
            <a:r>
              <a:rPr lang="nb-NO" dirty="0" err="1"/>
              <a:t>logical</a:t>
            </a:r>
            <a:r>
              <a:rPr lang="nb-NO" dirty="0"/>
              <a:t> </a:t>
            </a:r>
            <a:r>
              <a:rPr lang="nb-NO" dirty="0" err="1"/>
              <a:t>absurdity</a:t>
            </a:r>
            <a:r>
              <a:rPr lang="nb-NO" dirty="0"/>
              <a:t>. It’s more like a </a:t>
            </a:r>
            <a:r>
              <a:rPr lang="nb-NO" dirty="0" err="1"/>
              <a:t>philosophical</a:t>
            </a:r>
            <a:r>
              <a:rPr lang="nb-NO" dirty="0"/>
              <a:t> </a:t>
            </a:r>
            <a:r>
              <a:rPr lang="nb-NO" dirty="0" err="1"/>
              <a:t>inquiry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starts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</a:t>
            </a:r>
            <a:r>
              <a:rPr lang="nb-NO" dirty="0" err="1"/>
              <a:t>really</a:t>
            </a:r>
            <a:r>
              <a:rPr lang="nb-NO" dirty="0"/>
              <a:t>. It’s a </a:t>
            </a:r>
            <a:r>
              <a:rPr lang="nb-NO" dirty="0" err="1"/>
              <a:t>phrase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not most </a:t>
            </a:r>
            <a:r>
              <a:rPr lang="nb-NO" dirty="0" err="1"/>
              <a:t>who</a:t>
            </a:r>
            <a:r>
              <a:rPr lang="nb-NO" dirty="0"/>
              <a:t> do software </a:t>
            </a:r>
            <a:r>
              <a:rPr lang="nb-NO" dirty="0" err="1"/>
              <a:t>development</a:t>
            </a:r>
            <a:r>
              <a:rPr lang="nb-NO" dirty="0"/>
              <a:t> have </a:t>
            </a:r>
            <a:r>
              <a:rPr lang="nb-NO" dirty="0" err="1"/>
              <a:t>heard</a:t>
            </a:r>
            <a:r>
              <a:rPr lang="nb-NO" dirty="0"/>
              <a:t> and used.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186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, it </a:t>
            </a:r>
            <a:r>
              <a:rPr lang="nb-NO" dirty="0" err="1"/>
              <a:t>seems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problematic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, </a:t>
            </a:r>
            <a:r>
              <a:rPr lang="nb-NO" dirty="0" err="1"/>
              <a:t>where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meet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quality</a:t>
            </a:r>
            <a:r>
              <a:rPr lang="nb-NO" dirty="0"/>
              <a:t> standards or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asthetics</a:t>
            </a:r>
            <a:r>
              <a:rPr lang="nb-NO" dirty="0"/>
              <a:t>, it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labeled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</a:t>
            </a:r>
            <a:r>
              <a:rPr lang="nb-NO" dirty="0" err="1"/>
              <a:t>incurred</a:t>
            </a:r>
            <a:r>
              <a:rPr lang="nb-NO" dirty="0"/>
              <a:t> </a:t>
            </a:r>
            <a:r>
              <a:rPr lang="nb-NO" dirty="0" err="1"/>
              <a:t>inadvertently</a:t>
            </a:r>
            <a:r>
              <a:rPr lang="nb-NO" dirty="0"/>
              <a:t> and </a:t>
            </a:r>
            <a:r>
              <a:rPr lang="nb-NO" dirty="0" err="1"/>
              <a:t>without</a:t>
            </a:r>
            <a:r>
              <a:rPr lang="nb-NO" dirty="0"/>
              <a:t> plans for </a:t>
            </a:r>
            <a:r>
              <a:rPr lang="nb-NO" dirty="0" err="1"/>
              <a:t>paying</a:t>
            </a:r>
            <a:r>
              <a:rPr lang="nb-NO" dirty="0"/>
              <a:t> it off. </a:t>
            </a:r>
            <a:r>
              <a:rPr lang="nb-NO" dirty="0" err="1"/>
              <a:t>I’m</a:t>
            </a:r>
            <a:r>
              <a:rPr lang="nb-NO" dirty="0"/>
              <a:t> not </a:t>
            </a:r>
            <a:r>
              <a:rPr lang="nb-NO" dirty="0" err="1"/>
              <a:t>really</a:t>
            </a:r>
            <a:r>
              <a:rPr lang="nb-NO" dirty="0"/>
              <a:t> sure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and </a:t>
            </a:r>
            <a:r>
              <a:rPr lang="nb-NO" dirty="0" err="1"/>
              <a:t>legacy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In </a:t>
            </a:r>
            <a:r>
              <a:rPr lang="nb-NO" dirty="0" err="1"/>
              <a:t>fact</a:t>
            </a:r>
            <a:r>
              <a:rPr lang="nb-NO" dirty="0"/>
              <a:t> it </a:t>
            </a:r>
            <a:r>
              <a:rPr lang="nb-NO" dirty="0" err="1"/>
              <a:t>feels</a:t>
            </a:r>
            <a:r>
              <a:rPr lang="nb-NO" dirty="0"/>
              <a:t> like </a:t>
            </a:r>
            <a:r>
              <a:rPr lang="nb-NO" dirty="0" err="1"/>
              <a:t>legacy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has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1078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OK, in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broad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used </a:t>
            </a:r>
            <a:r>
              <a:rPr lang="nb-NO" dirty="0" err="1"/>
              <a:t>today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like?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9014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ugly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6190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causes</a:t>
            </a:r>
            <a:r>
              <a:rPr lang="nb-NO" dirty="0"/>
              <a:t> it?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9231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it </a:t>
            </a:r>
            <a:r>
              <a:rPr lang="nb-NO" dirty="0" err="1"/>
              <a:t>that</a:t>
            </a:r>
            <a:r>
              <a:rPr lang="nb-NO" dirty="0"/>
              <a:t> makes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ugly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281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</a:t>
            </a:r>
            <a:r>
              <a:rPr lang="nb-NO" dirty="0" err="1"/>
              <a:t>blame</a:t>
            </a:r>
            <a:r>
              <a:rPr lang="nb-NO" dirty="0"/>
              <a:t> </a:t>
            </a:r>
            <a:r>
              <a:rPr lang="nb-NO" dirty="0" err="1"/>
              <a:t>lack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time. So </a:t>
            </a:r>
            <a:r>
              <a:rPr lang="nb-NO" dirty="0" err="1"/>
              <a:t>there’s</a:t>
            </a:r>
            <a:r>
              <a:rPr lang="nb-NO" dirty="0"/>
              <a:t> an </a:t>
            </a:r>
            <a:r>
              <a:rPr lang="nb-NO" dirty="0" err="1"/>
              <a:t>external</a:t>
            </a:r>
            <a:r>
              <a:rPr lang="nb-NO" dirty="0"/>
              <a:t> </a:t>
            </a:r>
            <a:r>
              <a:rPr lang="nb-NO" dirty="0" err="1"/>
              <a:t>constraint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allow</a:t>
            </a:r>
            <a:r>
              <a:rPr lang="nb-NO" dirty="0"/>
              <a:t> for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ugly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instead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48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 manager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understand </a:t>
            </a:r>
            <a:r>
              <a:rPr lang="nb-NO" dirty="0" err="1"/>
              <a:t>me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4367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have </a:t>
            </a:r>
            <a:r>
              <a:rPr lang="nb-NO" dirty="0" err="1"/>
              <a:t>unrealistic</a:t>
            </a:r>
            <a:r>
              <a:rPr lang="nb-NO" dirty="0"/>
              <a:t> </a:t>
            </a:r>
            <a:r>
              <a:rPr lang="nb-NO" dirty="0" err="1"/>
              <a:t>demands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15925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incompetent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0533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OK,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explanations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like, </a:t>
            </a:r>
            <a:r>
              <a:rPr lang="nb-NO" dirty="0" err="1"/>
              <a:t>concretely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533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want</a:t>
            </a:r>
            <a:r>
              <a:rPr lang="nb-NO" dirty="0"/>
              <a:t> to start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investigation</a:t>
            </a:r>
            <a:r>
              <a:rPr lang="nb-NO" dirty="0"/>
              <a:t> by </a:t>
            </a:r>
            <a:r>
              <a:rPr lang="nb-NO" dirty="0" err="1"/>
              <a:t>considering</a:t>
            </a:r>
            <a:r>
              <a:rPr lang="nb-NO" dirty="0"/>
              <a:t> «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» as a </a:t>
            </a:r>
            <a:r>
              <a:rPr lang="nb-NO" dirty="0" err="1"/>
              <a:t>meme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8075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From my </a:t>
            </a:r>
            <a:r>
              <a:rPr lang="nb-NO" dirty="0" err="1"/>
              <a:t>experience</a:t>
            </a:r>
            <a:r>
              <a:rPr lang="nb-NO" dirty="0"/>
              <a:t> at </a:t>
            </a:r>
            <a:r>
              <a:rPr lang="nb-NO" dirty="0" err="1"/>
              <a:t>least</a:t>
            </a:r>
            <a:r>
              <a:rPr lang="nb-NO" dirty="0"/>
              <a:t>, </a:t>
            </a:r>
            <a:r>
              <a:rPr lang="nb-NO" dirty="0" err="1"/>
              <a:t>having</a:t>
            </a:r>
            <a:r>
              <a:rPr lang="nb-NO" dirty="0"/>
              <a:t> </a:t>
            </a:r>
            <a:r>
              <a:rPr lang="nb-NO" dirty="0" err="1"/>
              <a:t>worked</a:t>
            </a:r>
            <a:r>
              <a:rPr lang="nb-NO" dirty="0"/>
              <a:t> as a </a:t>
            </a:r>
            <a:r>
              <a:rPr lang="nb-NO" dirty="0" err="1"/>
              <a:t>developer</a:t>
            </a:r>
            <a:r>
              <a:rPr lang="nb-NO" dirty="0"/>
              <a:t>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looks</a:t>
            </a:r>
            <a:r>
              <a:rPr lang="nb-NO" dirty="0"/>
              <a:t> like a pile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boolean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, if-</a:t>
            </a:r>
            <a:r>
              <a:rPr lang="nb-NO" dirty="0" err="1"/>
              <a:t>branches</a:t>
            </a:r>
            <a:r>
              <a:rPr lang="nb-NO" dirty="0"/>
              <a:t> and </a:t>
            </a:r>
            <a:r>
              <a:rPr lang="nb-NO" dirty="0" err="1"/>
              <a:t>indirections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6798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like a </a:t>
            </a:r>
            <a:r>
              <a:rPr lang="nb-NO" dirty="0" err="1"/>
              <a:t>programmable</a:t>
            </a:r>
            <a:r>
              <a:rPr lang="nb-NO" dirty="0"/>
              <a:t> </a:t>
            </a:r>
            <a:r>
              <a:rPr lang="nb-NO" dirty="0" err="1"/>
              <a:t>rollercoaster</a:t>
            </a:r>
            <a:r>
              <a:rPr lang="nb-NO" dirty="0"/>
              <a:t> ride,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control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ride </a:t>
            </a:r>
            <a:r>
              <a:rPr lang="nb-NO" dirty="0" err="1"/>
              <a:t>each</a:t>
            </a:r>
            <a:r>
              <a:rPr lang="nb-NO" dirty="0"/>
              <a:t> person is </a:t>
            </a:r>
            <a:r>
              <a:rPr lang="nb-NO" dirty="0" err="1"/>
              <a:t>getting</a:t>
            </a:r>
            <a:r>
              <a:rPr lang="nb-NO" dirty="0"/>
              <a:t> by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buttons</a:t>
            </a:r>
            <a:r>
              <a:rPr lang="nb-NO" dirty="0"/>
              <a:t> and levers. 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ride, </a:t>
            </a:r>
            <a:r>
              <a:rPr lang="nb-NO" dirty="0" err="1"/>
              <a:t>you</a:t>
            </a:r>
            <a:r>
              <a:rPr lang="nb-NO" dirty="0"/>
              <a:t> just make an </a:t>
            </a:r>
            <a:r>
              <a:rPr lang="nb-NO" dirty="0" err="1"/>
              <a:t>exception</a:t>
            </a:r>
            <a:r>
              <a:rPr lang="nb-NO" dirty="0"/>
              <a:t> for </a:t>
            </a:r>
            <a:r>
              <a:rPr lang="nb-NO" dirty="0" err="1"/>
              <a:t>them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if-</a:t>
            </a:r>
            <a:r>
              <a:rPr lang="nb-NO" dirty="0" err="1"/>
              <a:t>branch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796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code</a:t>
            </a:r>
            <a:r>
              <a:rPr lang="nb-NO" dirty="0"/>
              <a:t> like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isolate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a single </a:t>
            </a:r>
            <a:r>
              <a:rPr lang="nb-NO" dirty="0" err="1"/>
              <a:t>feature</a:t>
            </a:r>
            <a:r>
              <a:rPr lang="nb-NO" dirty="0"/>
              <a:t>, it </a:t>
            </a:r>
            <a:r>
              <a:rPr lang="nb-NO" dirty="0" err="1"/>
              <a:t>tends</a:t>
            </a:r>
            <a:r>
              <a:rPr lang="nb-NO" dirty="0"/>
              <a:t> to be </a:t>
            </a:r>
            <a:r>
              <a:rPr lang="nb-NO" dirty="0" err="1"/>
              <a:t>tangled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4322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determine</a:t>
            </a:r>
            <a:r>
              <a:rPr lang="nb-NO" dirty="0"/>
              <a:t>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</a:t>
            </a:r>
            <a:r>
              <a:rPr lang="nb-NO" dirty="0" err="1"/>
              <a:t>ends</a:t>
            </a:r>
            <a:r>
              <a:rPr lang="nb-NO" dirty="0"/>
              <a:t> and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begins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5401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predict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. If I </a:t>
            </a:r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over </a:t>
            </a:r>
            <a:r>
              <a:rPr lang="nb-NO" dirty="0" err="1"/>
              <a:t>here</a:t>
            </a:r>
            <a:r>
              <a:rPr lang="nb-NO" dirty="0"/>
              <a:t>,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an </a:t>
            </a:r>
            <a:r>
              <a:rPr lang="nb-NO" dirty="0" err="1"/>
              <a:t>effect</a:t>
            </a:r>
            <a:r>
              <a:rPr lang="nb-NO" dirty="0"/>
              <a:t> over </a:t>
            </a:r>
            <a:r>
              <a:rPr lang="nb-NO" dirty="0" err="1"/>
              <a:t>there</a:t>
            </a:r>
            <a:r>
              <a:rPr lang="nb-NO" dirty="0"/>
              <a:t>? Do I </a:t>
            </a:r>
            <a:r>
              <a:rPr lang="nb-NO" dirty="0" err="1"/>
              <a:t>want</a:t>
            </a:r>
            <a:r>
              <a:rPr lang="nb-NO" dirty="0"/>
              <a:t> it to have an </a:t>
            </a:r>
            <a:r>
              <a:rPr lang="nb-NO" dirty="0" err="1"/>
              <a:t>effect</a:t>
            </a:r>
            <a:r>
              <a:rPr lang="nb-NO" dirty="0"/>
              <a:t> over </a:t>
            </a:r>
            <a:r>
              <a:rPr lang="nb-NO" dirty="0" err="1"/>
              <a:t>there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96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general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reason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and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be </a:t>
            </a:r>
            <a:r>
              <a:rPr lang="nb-NO" dirty="0" err="1"/>
              <a:t>able</a:t>
            </a:r>
            <a:r>
              <a:rPr lang="nb-NO" dirty="0"/>
              <a:t> to do to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it </a:t>
            </a:r>
            <a:r>
              <a:rPr lang="nb-NO" dirty="0" err="1"/>
              <a:t>effectively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4154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OK,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all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indicate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8052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doesn’t</a:t>
            </a:r>
            <a:r>
              <a:rPr lang="nb-NO" dirty="0"/>
              <a:t> understand </a:t>
            </a:r>
            <a:r>
              <a:rPr lang="nb-NO" dirty="0" err="1"/>
              <a:t>technology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03728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developer</a:t>
            </a:r>
            <a:r>
              <a:rPr lang="nb-NO" dirty="0"/>
              <a:t> used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7025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different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database?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732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funny</a:t>
            </a:r>
            <a:r>
              <a:rPr lang="nb-NO" dirty="0"/>
              <a:t> </a:t>
            </a:r>
            <a:r>
              <a:rPr lang="nb-NO" dirty="0" err="1"/>
              <a:t>pictures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Internet</a:t>
            </a:r>
            <a:r>
              <a:rPr lang="nb-NO" dirty="0"/>
              <a:t>, I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memetics</a:t>
            </a:r>
            <a:r>
              <a:rPr lang="nb-NO" dirty="0"/>
              <a:t>, as suggested by Richard </a:t>
            </a:r>
            <a:r>
              <a:rPr lang="nb-NO" dirty="0" err="1"/>
              <a:t>Dawkins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book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Selfish</a:t>
            </a:r>
            <a:r>
              <a:rPr lang="nb-NO" dirty="0"/>
              <a:t> Gene.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849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 </a:t>
            </a:r>
            <a:r>
              <a:rPr lang="nb-NO" dirty="0" err="1"/>
              <a:t>serverless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8902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move</a:t>
            </a:r>
            <a:r>
              <a:rPr lang="nb-NO" dirty="0"/>
              <a:t> </a:t>
            </a:r>
            <a:r>
              <a:rPr lang="nb-NO" dirty="0" err="1"/>
              <a:t>everything</a:t>
            </a:r>
            <a:r>
              <a:rPr lang="nb-NO" dirty="0"/>
              <a:t> to </a:t>
            </a:r>
            <a:r>
              <a:rPr lang="nb-NO" dirty="0" err="1"/>
              <a:t>Kubernetes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5351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6409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Obviously</a:t>
            </a:r>
            <a:r>
              <a:rPr lang="nb-NO" dirty="0"/>
              <a:t> not, None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have </a:t>
            </a:r>
            <a:r>
              <a:rPr lang="nb-NO" dirty="0" err="1"/>
              <a:t>anything</a:t>
            </a:r>
            <a:r>
              <a:rPr lang="nb-NO" dirty="0"/>
              <a:t> to do </a:t>
            </a:r>
            <a:r>
              <a:rPr lang="nb-NO" dirty="0" err="1"/>
              <a:t>with</a:t>
            </a:r>
            <a:r>
              <a:rPr lang="nb-NO" dirty="0"/>
              <a:t> hard-to-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mention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solutions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suggested by </a:t>
            </a:r>
            <a:r>
              <a:rPr lang="nb-NO" dirty="0" err="1"/>
              <a:t>developers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62112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obvious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has </a:t>
            </a:r>
            <a:r>
              <a:rPr lang="nb-NO" dirty="0" err="1"/>
              <a:t>gone</a:t>
            </a:r>
            <a:r>
              <a:rPr lang="nb-NO" dirty="0"/>
              <a:t> </a:t>
            </a:r>
            <a:r>
              <a:rPr lang="nb-NO" dirty="0" err="1"/>
              <a:t>fundamentally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, right?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5472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a </a:t>
            </a:r>
            <a:r>
              <a:rPr lang="nb-NO" dirty="0" err="1"/>
              <a:t>word</a:t>
            </a:r>
            <a:r>
              <a:rPr lang="nb-NO" dirty="0"/>
              <a:t> for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in software </a:t>
            </a:r>
            <a:r>
              <a:rPr lang="nb-NO" dirty="0" err="1"/>
              <a:t>development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65535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557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is </a:t>
            </a:r>
            <a:r>
              <a:rPr lang="nb-NO" dirty="0" err="1"/>
              <a:t>modelling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has </a:t>
            </a:r>
            <a:r>
              <a:rPr lang="nb-NO" dirty="0" err="1"/>
              <a:t>failed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6058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software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to </a:t>
            </a:r>
            <a:r>
              <a:rPr lang="nb-NO" dirty="0" err="1"/>
              <a:t>contain</a:t>
            </a:r>
            <a:r>
              <a:rPr lang="nb-NO" dirty="0"/>
              <a:t> and </a:t>
            </a:r>
            <a:r>
              <a:rPr lang="nb-NO" dirty="0" err="1"/>
              <a:t>conquer</a:t>
            </a:r>
            <a:r>
              <a:rPr lang="nb-NO" dirty="0"/>
              <a:t> </a:t>
            </a:r>
            <a:r>
              <a:rPr lang="nb-NO" dirty="0" err="1"/>
              <a:t>complexity</a:t>
            </a:r>
            <a:r>
              <a:rPr lang="nb-NO" dirty="0"/>
              <a:t> in business </a:t>
            </a:r>
            <a:r>
              <a:rPr lang="nb-NO" dirty="0" err="1"/>
              <a:t>domains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0523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abstraction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012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self-replicating</a:t>
            </a:r>
            <a:r>
              <a:rPr lang="nb-NO" dirty="0"/>
              <a:t> units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, </a:t>
            </a:r>
            <a:r>
              <a:rPr lang="nb-NO" dirty="0" err="1"/>
              <a:t>much</a:t>
            </a:r>
            <a:r>
              <a:rPr lang="nb-NO" dirty="0"/>
              <a:t> like genes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self-replicating</a:t>
            </a:r>
            <a:r>
              <a:rPr lang="nb-NO" dirty="0"/>
              <a:t> units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blocks</a:t>
            </a:r>
            <a:r>
              <a:rPr lang="nb-NO" dirty="0"/>
              <a:t> for </a:t>
            </a:r>
            <a:r>
              <a:rPr lang="nb-NO" dirty="0" err="1"/>
              <a:t>organisms</a:t>
            </a:r>
            <a:r>
              <a:rPr lang="nb-NO" dirty="0"/>
              <a:t>. </a:t>
            </a:r>
            <a:r>
              <a:rPr lang="nb-NO" dirty="0" err="1"/>
              <a:t>These</a:t>
            </a:r>
            <a:r>
              <a:rPr lang="nb-NO" dirty="0"/>
              <a:t> units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subject</a:t>
            </a:r>
            <a:r>
              <a:rPr lang="nb-NO" dirty="0"/>
              <a:t> to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forces</a:t>
            </a:r>
            <a:r>
              <a:rPr lang="nb-NO" dirty="0"/>
              <a:t> as genes,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mutation</a:t>
            </a:r>
            <a:r>
              <a:rPr lang="nb-NO" dirty="0"/>
              <a:t> and </a:t>
            </a:r>
            <a:r>
              <a:rPr lang="nb-NO" dirty="0" err="1"/>
              <a:t>competition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0176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here’s</a:t>
            </a:r>
            <a:r>
              <a:rPr lang="nb-NO" dirty="0"/>
              <a:t> a different </a:t>
            </a:r>
            <a:r>
              <a:rPr lang="nb-NO" dirty="0" err="1"/>
              <a:t>question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0228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abstraction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9812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Modelling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applying </a:t>
            </a:r>
            <a:r>
              <a:rPr lang="nb-NO" dirty="0" err="1"/>
              <a:t>abstraction</a:t>
            </a:r>
            <a:r>
              <a:rPr lang="nb-NO" dirty="0"/>
              <a:t> to a problem </a:t>
            </a:r>
            <a:r>
              <a:rPr lang="nb-NO" dirty="0" err="1"/>
              <a:t>domain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53468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modelling</a:t>
            </a:r>
            <a:r>
              <a:rPr lang="nb-NO" dirty="0"/>
              <a:t> is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defining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problem </a:t>
            </a:r>
            <a:r>
              <a:rPr lang="nb-NO" dirty="0" err="1"/>
              <a:t>domain</a:t>
            </a:r>
            <a:r>
              <a:rPr lang="nb-NO" dirty="0"/>
              <a:t> is.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narrow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scope</a:t>
            </a:r>
            <a:r>
              <a:rPr lang="nb-NO" dirty="0"/>
              <a:t> for </a:t>
            </a:r>
            <a:r>
              <a:rPr lang="nb-NO" dirty="0" err="1"/>
              <a:t>instance</a:t>
            </a:r>
            <a:r>
              <a:rPr lang="nb-NO" dirty="0"/>
              <a:t>, or make it </a:t>
            </a:r>
            <a:r>
              <a:rPr lang="nb-NO" dirty="0" err="1"/>
              <a:t>broader</a:t>
            </a:r>
            <a:r>
              <a:rPr lang="nb-NO" dirty="0"/>
              <a:t>, </a:t>
            </a:r>
            <a:r>
              <a:rPr lang="nb-NO" dirty="0" err="1"/>
              <a:t>depending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purposes.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1883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have to </a:t>
            </a:r>
            <a:r>
              <a:rPr lang="nb-NO" dirty="0" err="1"/>
              <a:t>mention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time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speak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</a:t>
            </a:r>
            <a:r>
              <a:rPr lang="nb-NO" dirty="0" err="1"/>
              <a:t>hear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, </a:t>
            </a:r>
            <a:r>
              <a:rPr lang="nb-NO" dirty="0" err="1"/>
              <a:t>someone</a:t>
            </a:r>
            <a:r>
              <a:rPr lang="nb-NO" dirty="0"/>
              <a:t> is </a:t>
            </a:r>
            <a:r>
              <a:rPr lang="nb-NO" dirty="0" err="1"/>
              <a:t>going</a:t>
            </a:r>
            <a:r>
              <a:rPr lang="nb-NO" dirty="0"/>
              <a:t> to bring up «</a:t>
            </a:r>
            <a:r>
              <a:rPr lang="nb-NO" dirty="0" err="1"/>
              <a:t>big</a:t>
            </a:r>
            <a:r>
              <a:rPr lang="nb-NO" dirty="0"/>
              <a:t> design up front»,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decided</a:t>
            </a:r>
            <a:r>
              <a:rPr lang="nb-NO" dirty="0"/>
              <a:t>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ago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a bad </a:t>
            </a:r>
            <a:r>
              <a:rPr lang="nb-NO" dirty="0" err="1"/>
              <a:t>idea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1421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friend</a:t>
            </a:r>
            <a:r>
              <a:rPr lang="nb-NO" dirty="0"/>
              <a:t> Ward Cunningham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.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to make </a:t>
            </a:r>
            <a:r>
              <a:rPr lang="nb-NO" dirty="0" err="1"/>
              <a:t>the</a:t>
            </a:r>
            <a:r>
              <a:rPr lang="nb-NO" dirty="0"/>
              <a:t> software </a:t>
            </a:r>
            <a:r>
              <a:rPr lang="nb-NO" dirty="0" err="1"/>
              <a:t>reflect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as best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. And to do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represent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software </a:t>
            </a:r>
            <a:r>
              <a:rPr lang="nb-NO" dirty="0" err="1"/>
              <a:t>itself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38331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OK.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acknowledge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</a:t>
            </a:r>
            <a:r>
              <a:rPr lang="nb-NO" dirty="0" err="1"/>
              <a:t>efforts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inadequate</a:t>
            </a:r>
            <a:r>
              <a:rPr lang="nb-NO" dirty="0"/>
              <a:t> and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accumulated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. How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pay</a:t>
            </a:r>
            <a:r>
              <a:rPr lang="nb-NO" dirty="0"/>
              <a:t> it </a:t>
            </a:r>
            <a:r>
              <a:rPr lang="nb-NO" dirty="0" err="1"/>
              <a:t>off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36624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answer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75220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do </a:t>
            </a:r>
            <a:r>
              <a:rPr lang="nb-NO" dirty="0" err="1"/>
              <a:t>refactoring</a:t>
            </a:r>
            <a:r>
              <a:rPr lang="nb-NO" dirty="0"/>
              <a:t>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83670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wait</a:t>
            </a:r>
            <a:r>
              <a:rPr lang="nb-NO" dirty="0"/>
              <a:t> a </a:t>
            </a:r>
            <a:r>
              <a:rPr lang="nb-NO" dirty="0" err="1"/>
              <a:t>minute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351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copied</a:t>
            </a:r>
            <a:r>
              <a:rPr lang="nb-NO" dirty="0"/>
              <a:t> from </a:t>
            </a:r>
            <a:r>
              <a:rPr lang="nb-NO" dirty="0" err="1"/>
              <a:t>brain</a:t>
            </a:r>
            <a:r>
              <a:rPr lang="nb-NO" dirty="0"/>
              <a:t> to </a:t>
            </a:r>
            <a:r>
              <a:rPr lang="nb-NO" dirty="0" err="1"/>
              <a:t>brain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37688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refactoring.com, </a:t>
            </a:r>
            <a:r>
              <a:rPr lang="nb-NO" dirty="0" err="1"/>
              <a:t>which</a:t>
            </a:r>
            <a:r>
              <a:rPr lang="nb-NO" dirty="0"/>
              <a:t> lists all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refactorings</a:t>
            </a:r>
            <a:r>
              <a:rPr lang="nb-NO" dirty="0"/>
              <a:t> </a:t>
            </a:r>
            <a:r>
              <a:rPr lang="nb-NO" dirty="0" err="1"/>
              <a:t>available</a:t>
            </a:r>
            <a:r>
              <a:rPr lang="nb-NO" dirty="0"/>
              <a:t> to us. </a:t>
            </a:r>
            <a:r>
              <a:rPr lang="nb-NO" dirty="0" err="1"/>
              <a:t>Refactorings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tiny</a:t>
            </a:r>
            <a:r>
              <a:rPr lang="nb-NO" dirty="0"/>
              <a:t> </a:t>
            </a:r>
            <a:r>
              <a:rPr lang="nb-NO" dirty="0" err="1"/>
              <a:t>atomic</a:t>
            </a:r>
            <a:r>
              <a:rPr lang="nb-NO" dirty="0"/>
              <a:t> </a:t>
            </a:r>
            <a:r>
              <a:rPr lang="nb-NO" dirty="0" err="1"/>
              <a:t>operations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do </a:t>
            </a:r>
            <a:r>
              <a:rPr lang="nb-NO" dirty="0" err="1"/>
              <a:t>while</a:t>
            </a:r>
            <a:r>
              <a:rPr lang="nb-NO" dirty="0"/>
              <a:t> preserving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system.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safe </a:t>
            </a:r>
            <a:r>
              <a:rPr lang="nb-NO" dirty="0" err="1"/>
              <a:t>changes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by </a:t>
            </a:r>
            <a:r>
              <a:rPr lang="nb-NO" dirty="0" err="1"/>
              <a:t>themselves</a:t>
            </a:r>
            <a:r>
              <a:rPr lang="nb-NO" dirty="0"/>
              <a:t>,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tell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strategy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to do so.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 </a:t>
            </a:r>
            <a:r>
              <a:rPr lang="nb-NO" dirty="0" err="1"/>
              <a:t>context-specific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34894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Sarah Mei notes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rewriting</a:t>
            </a:r>
            <a:r>
              <a:rPr lang="nb-NO" dirty="0"/>
              <a:t> is </a:t>
            </a:r>
            <a:r>
              <a:rPr lang="nb-NO" dirty="0" err="1"/>
              <a:t>meaningless</a:t>
            </a:r>
            <a:r>
              <a:rPr lang="nb-NO" dirty="0"/>
              <a:t> </a:t>
            </a:r>
            <a:r>
              <a:rPr lang="nb-NO" dirty="0" err="1"/>
              <a:t>unless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close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understanding</a:t>
            </a:r>
            <a:r>
              <a:rPr lang="nb-NO" dirty="0"/>
              <a:t> gap.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insight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problem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solving</a:t>
            </a:r>
            <a:r>
              <a:rPr lang="nb-NO" dirty="0"/>
              <a:t>, </a:t>
            </a:r>
            <a:r>
              <a:rPr lang="nb-NO" dirty="0" err="1"/>
              <a:t>otherwise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be a </a:t>
            </a:r>
            <a:r>
              <a:rPr lang="nb-NO" dirty="0" err="1"/>
              <a:t>wasted</a:t>
            </a:r>
            <a:r>
              <a:rPr lang="nb-NO" dirty="0"/>
              <a:t> </a:t>
            </a:r>
            <a:r>
              <a:rPr lang="nb-NO" dirty="0" err="1"/>
              <a:t>effort</a:t>
            </a:r>
            <a:r>
              <a:rPr lang="nb-NO" dirty="0"/>
              <a:t>, </a:t>
            </a:r>
            <a:r>
              <a:rPr lang="nb-NO" dirty="0" err="1"/>
              <a:t>you’re</a:t>
            </a:r>
            <a:r>
              <a:rPr lang="nb-NO" dirty="0"/>
              <a:t> just </a:t>
            </a:r>
            <a:r>
              <a:rPr lang="nb-NO" dirty="0" err="1"/>
              <a:t>going</a:t>
            </a:r>
            <a:r>
              <a:rPr lang="nb-NO" dirty="0"/>
              <a:t> to reproduce </a:t>
            </a:r>
            <a:r>
              <a:rPr lang="nb-NO" dirty="0" err="1"/>
              <a:t>the</a:t>
            </a:r>
            <a:r>
              <a:rPr lang="nb-NO" dirty="0"/>
              <a:t> same problems.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04879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point</a:t>
            </a:r>
            <a:r>
              <a:rPr lang="nb-NO" dirty="0"/>
              <a:t> in </a:t>
            </a:r>
            <a:r>
              <a:rPr lang="nb-NO" dirty="0" err="1"/>
              <a:t>undergoing</a:t>
            </a:r>
            <a:r>
              <a:rPr lang="nb-NO" dirty="0"/>
              <a:t>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refactoring</a:t>
            </a:r>
            <a:r>
              <a:rPr lang="nb-NO" dirty="0"/>
              <a:t> </a:t>
            </a:r>
            <a:r>
              <a:rPr lang="nb-NO" dirty="0" err="1"/>
              <a:t>efforts</a:t>
            </a:r>
            <a:r>
              <a:rPr lang="nb-NO" dirty="0"/>
              <a:t> to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problem </a:t>
            </a:r>
            <a:r>
              <a:rPr lang="nb-NO" dirty="0" err="1"/>
              <a:t>unless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driven by a </a:t>
            </a:r>
            <a:r>
              <a:rPr lang="nb-NO" dirty="0" err="1"/>
              <a:t>remodelling</a:t>
            </a:r>
            <a:r>
              <a:rPr lang="nb-NO" dirty="0"/>
              <a:t> </a:t>
            </a:r>
            <a:r>
              <a:rPr lang="nb-NO" dirty="0" err="1"/>
              <a:t>effort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53083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sorry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, is just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naivete</a:t>
            </a:r>
            <a:r>
              <a:rPr lang="nb-NO" dirty="0"/>
              <a:t> or </a:t>
            </a:r>
            <a:r>
              <a:rPr lang="nb-NO" dirty="0" err="1"/>
              <a:t>hubris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3249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like to </a:t>
            </a:r>
            <a:r>
              <a:rPr lang="nb-NO" dirty="0" err="1"/>
              <a:t>come</a:t>
            </a:r>
            <a:r>
              <a:rPr lang="nb-NO" dirty="0"/>
              <a:t> as </a:t>
            </a:r>
            <a:r>
              <a:rPr lang="nb-NO" dirty="0" err="1"/>
              <a:t>saviours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awe-inspiring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 </a:t>
            </a:r>
            <a:r>
              <a:rPr lang="nb-NO" dirty="0" err="1"/>
              <a:t>chops</a:t>
            </a:r>
            <a:r>
              <a:rPr lang="nb-NO" dirty="0"/>
              <a:t>, right. Our best </a:t>
            </a:r>
            <a:r>
              <a:rPr lang="nb-NO" dirty="0" err="1"/>
              <a:t>practices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52483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in </a:t>
            </a:r>
            <a:r>
              <a:rPr lang="nb-NO" dirty="0" err="1"/>
              <a:t>practice</a:t>
            </a:r>
            <a:r>
              <a:rPr lang="nb-NO" dirty="0"/>
              <a:t>, it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ends</a:t>
            </a:r>
            <a:r>
              <a:rPr lang="nb-NO" dirty="0"/>
              <a:t> up like </a:t>
            </a:r>
            <a:r>
              <a:rPr lang="nb-NO" dirty="0" err="1"/>
              <a:t>this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start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wall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5440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reason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so-</a:t>
            </a:r>
            <a:r>
              <a:rPr lang="nb-NO" dirty="0" err="1"/>
              <a:t>called</a:t>
            </a:r>
            <a:r>
              <a:rPr lang="nb-NO" dirty="0"/>
              <a:t> best </a:t>
            </a:r>
            <a:r>
              <a:rPr lang="nb-NO" dirty="0" err="1"/>
              <a:t>practices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not </a:t>
            </a:r>
            <a:r>
              <a:rPr lang="nb-NO" dirty="0" err="1"/>
              <a:t>enough</a:t>
            </a:r>
            <a:r>
              <a:rPr lang="nb-NO" dirty="0"/>
              <a:t>.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, best </a:t>
            </a:r>
            <a:r>
              <a:rPr lang="nb-NO" dirty="0" err="1"/>
              <a:t>practices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fine,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follow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  <a:r>
              <a:rPr lang="nb-NO" dirty="0" err="1"/>
              <a:t>I’m</a:t>
            </a:r>
            <a:r>
              <a:rPr lang="nb-NO" dirty="0"/>
              <a:t> just </a:t>
            </a:r>
            <a:r>
              <a:rPr lang="nb-NO" dirty="0" err="1"/>
              <a:t>saying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</a:t>
            </a:r>
            <a:r>
              <a:rPr lang="nb-NO" dirty="0" err="1"/>
              <a:t>insufficient</a:t>
            </a:r>
            <a:r>
              <a:rPr lang="nb-NO" dirty="0"/>
              <a:t>. I like to </a:t>
            </a:r>
            <a:r>
              <a:rPr lang="nb-NO" dirty="0" err="1"/>
              <a:t>compare</a:t>
            </a:r>
            <a:r>
              <a:rPr lang="nb-NO" dirty="0"/>
              <a:t> it to </a:t>
            </a:r>
            <a:r>
              <a:rPr lang="nb-NO" dirty="0" err="1"/>
              <a:t>washing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hands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a </a:t>
            </a:r>
            <a:r>
              <a:rPr lang="nb-NO" dirty="0" err="1"/>
              <a:t>surgeon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definitely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do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alone</a:t>
            </a:r>
            <a:r>
              <a:rPr lang="nb-NO" dirty="0"/>
              <a:t> is not </a:t>
            </a:r>
            <a:r>
              <a:rPr lang="nb-NO" dirty="0" err="1"/>
              <a:t>going</a:t>
            </a:r>
            <a:r>
              <a:rPr lang="nb-NO" dirty="0"/>
              <a:t> to save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patient</a:t>
            </a:r>
            <a:r>
              <a:rPr lang="nb-NO" dirty="0"/>
              <a:t>.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have to do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procedure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33931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Things like </a:t>
            </a:r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cannot</a:t>
            </a:r>
            <a:r>
              <a:rPr lang="nb-NO" dirty="0"/>
              <a:t> and </a:t>
            </a:r>
            <a:r>
              <a:rPr lang="nb-NO" dirty="0" err="1"/>
              <a:t>will</a:t>
            </a:r>
            <a:r>
              <a:rPr lang="nb-NO" dirty="0"/>
              <a:t> not save a rotten </a:t>
            </a:r>
            <a:r>
              <a:rPr lang="nb-NO" dirty="0" err="1"/>
              <a:t>model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29826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, </a:t>
            </a:r>
            <a:r>
              <a:rPr lang="nb-NO" dirty="0" err="1"/>
              <a:t>you’re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waste</a:t>
            </a:r>
            <a:r>
              <a:rPr lang="nb-NO" dirty="0"/>
              <a:t> time and </a:t>
            </a:r>
            <a:r>
              <a:rPr lang="nb-NO" dirty="0" err="1"/>
              <a:t>money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11688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you</a:t>
            </a:r>
            <a:r>
              <a:rPr lang="nb-NO" dirty="0"/>
              <a:t> have to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 first, and </a:t>
            </a:r>
            <a:r>
              <a:rPr lang="nb-NO" dirty="0" err="1"/>
              <a:t>them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7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Richard </a:t>
            </a:r>
            <a:r>
              <a:rPr lang="nb-NO" dirty="0" err="1"/>
              <a:t>Brodie</a:t>
            </a:r>
            <a:r>
              <a:rPr lang="nb-NO" dirty="0"/>
              <a:t> </a:t>
            </a:r>
            <a:r>
              <a:rPr lang="nb-NO" dirty="0" err="1"/>
              <a:t>wrote</a:t>
            </a:r>
            <a:r>
              <a:rPr lang="nb-NO" dirty="0"/>
              <a:t> a book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Virus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Mind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implicates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a host,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host for </a:t>
            </a:r>
            <a:r>
              <a:rPr lang="nb-NO" dirty="0" err="1"/>
              <a:t>the</a:t>
            </a:r>
            <a:r>
              <a:rPr lang="nb-NO" dirty="0"/>
              <a:t> purposes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survival</a:t>
            </a:r>
            <a:r>
              <a:rPr lang="nb-NO" dirty="0"/>
              <a:t>, not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host.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6895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OK. Are </a:t>
            </a:r>
            <a:r>
              <a:rPr lang="nb-NO" dirty="0" err="1"/>
              <a:t>we</a:t>
            </a:r>
            <a:r>
              <a:rPr lang="nb-NO" dirty="0"/>
              <a:t> done </a:t>
            </a:r>
            <a:r>
              <a:rPr lang="nb-NO" dirty="0" err="1"/>
              <a:t>now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5831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49189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 is </a:t>
            </a:r>
            <a:r>
              <a:rPr lang="nb-NO" dirty="0" err="1"/>
              <a:t>caused</a:t>
            </a:r>
            <a:r>
              <a:rPr lang="nb-NO" dirty="0"/>
              <a:t> by </a:t>
            </a:r>
            <a:r>
              <a:rPr lang="nb-NO" dirty="0" err="1"/>
              <a:t>modelling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causes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14762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no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not done.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83325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just in case </a:t>
            </a:r>
            <a:r>
              <a:rPr lang="nb-NO" dirty="0" err="1"/>
              <a:t>you’re</a:t>
            </a:r>
            <a:r>
              <a:rPr lang="nb-NO" dirty="0"/>
              <a:t> not </a:t>
            </a:r>
            <a:r>
              <a:rPr lang="nb-NO" dirty="0" err="1"/>
              <a:t>convinced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hypothesis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tends</a:t>
            </a:r>
            <a:r>
              <a:rPr lang="nb-NO" dirty="0"/>
              <a:t> to be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inadvertent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, I </a:t>
            </a:r>
            <a:r>
              <a:rPr lang="nb-NO" dirty="0" err="1"/>
              <a:t>want</a:t>
            </a:r>
            <a:r>
              <a:rPr lang="nb-NO" dirty="0"/>
              <a:t> to tell </a:t>
            </a:r>
            <a:r>
              <a:rPr lang="nb-NO" dirty="0" err="1"/>
              <a:t>you</a:t>
            </a:r>
            <a:r>
              <a:rPr lang="nb-NO" dirty="0"/>
              <a:t> a story. It’s a </a:t>
            </a:r>
            <a:r>
              <a:rPr lang="nb-NO" dirty="0" err="1"/>
              <a:t>made</a:t>
            </a:r>
            <a:r>
              <a:rPr lang="nb-NO" dirty="0"/>
              <a:t>-up story,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unlike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in real </a:t>
            </a:r>
            <a:r>
              <a:rPr lang="nb-NO" dirty="0" err="1"/>
              <a:t>life</a:t>
            </a:r>
            <a:r>
              <a:rPr lang="nb-NO" dirty="0"/>
              <a:t>. So </a:t>
            </a:r>
            <a:r>
              <a:rPr lang="nb-NO" dirty="0" err="1"/>
              <a:t>there</a:t>
            </a:r>
            <a:r>
              <a:rPr lang="nb-NO" dirty="0"/>
              <a:t> is a software </a:t>
            </a:r>
            <a:r>
              <a:rPr lang="nb-NO" dirty="0" err="1"/>
              <a:t>company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eQuest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44262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deals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entities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sort. It is a software suite for horse </a:t>
            </a:r>
            <a:r>
              <a:rPr lang="nb-NO" dirty="0" err="1"/>
              <a:t>owners</a:t>
            </a:r>
            <a:r>
              <a:rPr lang="nb-NO" dirty="0"/>
              <a:t>, and </a:t>
            </a:r>
            <a:r>
              <a:rPr lang="nb-NO" dirty="0" err="1"/>
              <a:t>deals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horse </a:t>
            </a:r>
            <a:r>
              <a:rPr lang="nb-NO" dirty="0" err="1"/>
              <a:t>owners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do,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breeding</a:t>
            </a:r>
            <a:r>
              <a:rPr lang="nb-NO" dirty="0"/>
              <a:t>, </a:t>
            </a:r>
            <a:r>
              <a:rPr lang="nb-NO" dirty="0" err="1"/>
              <a:t>feeding</a:t>
            </a:r>
            <a:r>
              <a:rPr lang="nb-NO" dirty="0"/>
              <a:t>, racing, parades, </a:t>
            </a:r>
            <a:r>
              <a:rPr lang="nb-NO" dirty="0" err="1"/>
              <a:t>stuff</a:t>
            </a:r>
            <a:r>
              <a:rPr lang="nb-NO" dirty="0"/>
              <a:t> like </a:t>
            </a:r>
            <a:r>
              <a:rPr lang="nb-NO" dirty="0" err="1"/>
              <a:t>that</a:t>
            </a:r>
            <a:r>
              <a:rPr lang="nb-NO" dirty="0"/>
              <a:t>. And </a:t>
            </a:r>
            <a:r>
              <a:rPr lang="nb-NO" dirty="0" err="1"/>
              <a:t>eQuest</a:t>
            </a:r>
            <a:r>
              <a:rPr lang="nb-NO" dirty="0"/>
              <a:t> is </a:t>
            </a:r>
            <a:r>
              <a:rPr lang="nb-NO" dirty="0" err="1"/>
              <a:t>fairly</a:t>
            </a:r>
            <a:r>
              <a:rPr lang="nb-NO" dirty="0"/>
              <a:t> </a:t>
            </a:r>
            <a:r>
              <a:rPr lang="nb-NO" dirty="0" err="1"/>
              <a:t>successful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market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76578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 it is so </a:t>
            </a:r>
            <a:r>
              <a:rPr lang="nb-NO" dirty="0" err="1"/>
              <a:t>successful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decides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is time to </a:t>
            </a:r>
            <a:r>
              <a:rPr lang="nb-NO" dirty="0" err="1"/>
              <a:t>branch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and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capture</a:t>
            </a:r>
            <a:r>
              <a:rPr lang="nb-NO" dirty="0"/>
              <a:t> more </a:t>
            </a:r>
            <a:r>
              <a:rPr lang="nb-NO" dirty="0" err="1"/>
              <a:t>market</a:t>
            </a:r>
            <a:r>
              <a:rPr lang="nb-NO" dirty="0"/>
              <a:t> </a:t>
            </a:r>
            <a:r>
              <a:rPr lang="nb-NO" dirty="0" err="1"/>
              <a:t>shares</a:t>
            </a:r>
            <a:r>
              <a:rPr lang="nb-NO" dirty="0"/>
              <a:t>, by handling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horse as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34671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 </a:t>
            </a:r>
            <a:r>
              <a:rPr lang="nb-NO" dirty="0" err="1"/>
              <a:t>Compared</a:t>
            </a:r>
            <a:r>
              <a:rPr lang="nb-NO" dirty="0"/>
              <a:t> to </a:t>
            </a:r>
            <a:r>
              <a:rPr lang="nb-NO" dirty="0" err="1"/>
              <a:t>other</a:t>
            </a:r>
            <a:r>
              <a:rPr lang="nb-NO" dirty="0"/>
              <a:t> horses,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be </a:t>
            </a:r>
            <a:r>
              <a:rPr lang="nb-NO" dirty="0" err="1"/>
              <a:t>short</a:t>
            </a:r>
            <a:r>
              <a:rPr lang="nb-NO" dirty="0"/>
              <a:t>, </a:t>
            </a:r>
            <a:r>
              <a:rPr lang="nb-NO" dirty="0" err="1"/>
              <a:t>strong</a:t>
            </a:r>
            <a:r>
              <a:rPr lang="nb-NO" dirty="0"/>
              <a:t> and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have a </a:t>
            </a:r>
            <a:r>
              <a:rPr lang="nb-NO" dirty="0" err="1"/>
              <a:t>rumour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stubborn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intelligent horses, </a:t>
            </a:r>
            <a:r>
              <a:rPr lang="nb-NO" dirty="0" err="1"/>
              <a:t>they</a:t>
            </a:r>
            <a:r>
              <a:rPr lang="nb-NO" dirty="0"/>
              <a:t> have a </a:t>
            </a:r>
            <a:r>
              <a:rPr lang="nb-NO" dirty="0" err="1"/>
              <a:t>strong</a:t>
            </a:r>
            <a:r>
              <a:rPr lang="nb-NO" dirty="0"/>
              <a:t>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self</a:t>
            </a:r>
            <a:r>
              <a:rPr lang="nb-NO" dirty="0"/>
              <a:t>, so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refuse</a:t>
            </a:r>
            <a:r>
              <a:rPr lang="nb-NO" dirty="0"/>
              <a:t> to do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seem</a:t>
            </a:r>
            <a:r>
              <a:rPr lang="nb-NO" dirty="0"/>
              <a:t> </a:t>
            </a:r>
            <a:r>
              <a:rPr lang="nb-NO" dirty="0" err="1"/>
              <a:t>harmful</a:t>
            </a:r>
            <a:r>
              <a:rPr lang="nb-NO" dirty="0"/>
              <a:t> to </a:t>
            </a:r>
            <a:r>
              <a:rPr lang="nb-NO" dirty="0" err="1"/>
              <a:t>them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64640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fine,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agrees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software suite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adapted</a:t>
            </a:r>
            <a:r>
              <a:rPr lang="nb-NO" dirty="0"/>
              <a:t> to handle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 as </a:t>
            </a:r>
            <a:r>
              <a:rPr lang="nb-NO" dirty="0" err="1"/>
              <a:t>well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strange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conversations</a:t>
            </a:r>
            <a:r>
              <a:rPr lang="nb-NO" dirty="0"/>
              <a:t> and </a:t>
            </a:r>
            <a:r>
              <a:rPr lang="nb-NO" dirty="0" err="1"/>
              <a:t>discussions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team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horse?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34377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just </a:t>
            </a:r>
            <a:r>
              <a:rPr lang="nb-NO" dirty="0" err="1"/>
              <a:t>the</a:t>
            </a:r>
            <a:r>
              <a:rPr lang="nb-NO" dirty="0"/>
              <a:t> old </a:t>
            </a:r>
            <a:r>
              <a:rPr lang="nb-NO" dirty="0" err="1"/>
              <a:t>one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538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becomes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makes a </a:t>
            </a:r>
            <a:r>
              <a:rPr lang="nb-NO" dirty="0" err="1"/>
              <a:t>meme</a:t>
            </a:r>
            <a:r>
              <a:rPr lang="nb-NO" dirty="0"/>
              <a:t> </a:t>
            </a:r>
            <a:r>
              <a:rPr lang="nb-NO" dirty="0" err="1"/>
              <a:t>successful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makes it </a:t>
            </a:r>
            <a:r>
              <a:rPr lang="nb-NO" dirty="0" err="1"/>
              <a:t>compete</a:t>
            </a:r>
            <a:r>
              <a:rPr lang="nb-NO" dirty="0"/>
              <a:t> </a:t>
            </a:r>
            <a:r>
              <a:rPr lang="nb-NO" dirty="0" err="1"/>
              <a:t>successfully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memes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5088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is it </a:t>
            </a:r>
            <a:r>
              <a:rPr lang="nb-NO" dirty="0" err="1"/>
              <a:t>the</a:t>
            </a:r>
            <a:r>
              <a:rPr lang="nb-NO" dirty="0"/>
              <a:t> old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?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former,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latter, and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confusing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45475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invent</a:t>
            </a:r>
            <a:r>
              <a:rPr lang="nb-NO" dirty="0"/>
              <a:t> </a:t>
            </a:r>
            <a:r>
              <a:rPr lang="nb-NO" dirty="0" err="1"/>
              <a:t>qualifiers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apply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word</a:t>
            </a:r>
            <a:r>
              <a:rPr lang="nb-NO" dirty="0"/>
              <a:t> horse. So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84391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a </a:t>
            </a:r>
            <a:r>
              <a:rPr lang="nb-NO" dirty="0" err="1"/>
              <a:t>typical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63916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true horse </a:t>
            </a:r>
            <a:r>
              <a:rPr lang="nb-NO" dirty="0" err="1"/>
              <a:t>even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84986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an old-</a:t>
            </a:r>
            <a:r>
              <a:rPr lang="nb-NO" dirty="0" err="1"/>
              <a:t>fashioned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70998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my </a:t>
            </a:r>
            <a:r>
              <a:rPr lang="nb-NO" dirty="0" err="1"/>
              <a:t>favorite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horse-horse.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96326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check</a:t>
            </a:r>
            <a:r>
              <a:rPr lang="nb-NO" dirty="0"/>
              <a:t> and </a:t>
            </a:r>
            <a:r>
              <a:rPr lang="nb-NO" dirty="0" err="1"/>
              <a:t>branch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, for </a:t>
            </a:r>
            <a:r>
              <a:rPr lang="nb-NO" dirty="0" err="1"/>
              <a:t>the</a:t>
            </a:r>
            <a:r>
              <a:rPr lang="nb-NO" dirty="0"/>
              <a:t> cases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treat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horse and a horse-horse </a:t>
            </a:r>
            <a:r>
              <a:rPr lang="nb-NO" dirty="0" err="1"/>
              <a:t>the</a:t>
            </a:r>
            <a:r>
              <a:rPr lang="nb-NO" dirty="0"/>
              <a:t> same,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logic</a:t>
            </a:r>
            <a:r>
              <a:rPr lang="nb-NO" dirty="0"/>
              <a:t> is different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318730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fairly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unfortunately</a:t>
            </a:r>
            <a:r>
              <a:rPr lang="nb-NO" dirty="0"/>
              <a:t> 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bugs</a:t>
            </a:r>
            <a:r>
              <a:rPr lang="nb-NO" dirty="0"/>
              <a:t> in </a:t>
            </a:r>
            <a:r>
              <a:rPr lang="nb-NO" dirty="0" err="1"/>
              <a:t>production</a:t>
            </a:r>
            <a:r>
              <a:rPr lang="nb-NO" dirty="0"/>
              <a:t>.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be? 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horse </a:t>
            </a:r>
            <a:r>
              <a:rPr lang="nb-NO" dirty="0" err="1"/>
              <a:t>owners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regular</a:t>
            </a:r>
            <a:r>
              <a:rPr lang="nb-NO" dirty="0"/>
              <a:t> horses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short</a:t>
            </a:r>
            <a:r>
              <a:rPr lang="nb-NO" dirty="0"/>
              <a:t>, </a:t>
            </a:r>
            <a:r>
              <a:rPr lang="nb-NO" dirty="0" err="1"/>
              <a:t>strong</a:t>
            </a:r>
            <a:r>
              <a:rPr lang="nb-NO" dirty="0"/>
              <a:t> and </a:t>
            </a:r>
            <a:r>
              <a:rPr lang="nb-NO" dirty="0" err="1"/>
              <a:t>stubborn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, and so </a:t>
            </a:r>
            <a:r>
              <a:rPr lang="nb-NO" dirty="0" err="1"/>
              <a:t>the</a:t>
            </a:r>
            <a:r>
              <a:rPr lang="nb-NO" dirty="0"/>
              <a:t> horses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mislabeled</a:t>
            </a:r>
            <a:r>
              <a:rPr lang="nb-NO" dirty="0"/>
              <a:t> in a </a:t>
            </a:r>
            <a:r>
              <a:rPr lang="nb-NO" dirty="0" err="1"/>
              <a:t>sense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software interprets </a:t>
            </a:r>
            <a:r>
              <a:rPr lang="nb-NO" dirty="0" err="1"/>
              <a:t>them</a:t>
            </a:r>
            <a:r>
              <a:rPr lang="nb-NO" dirty="0"/>
              <a:t> as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15036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at </a:t>
            </a:r>
            <a:r>
              <a:rPr lang="nb-NO" dirty="0" err="1"/>
              <a:t>eQuest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pragmatic</a:t>
            </a:r>
            <a:r>
              <a:rPr lang="nb-NO" dirty="0"/>
              <a:t> and </a:t>
            </a:r>
            <a:r>
              <a:rPr lang="nb-NO" dirty="0" err="1"/>
              <a:t>ingenious</a:t>
            </a:r>
            <a:r>
              <a:rPr lang="nb-NO" dirty="0"/>
              <a:t>, and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discover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horses </a:t>
            </a:r>
            <a:r>
              <a:rPr lang="nb-NO" dirty="0" err="1"/>
              <a:t>also</a:t>
            </a:r>
            <a:r>
              <a:rPr lang="nb-NO" dirty="0"/>
              <a:t> make a </a:t>
            </a:r>
            <a:r>
              <a:rPr lang="nb-NO" dirty="0" err="1"/>
              <a:t>distinctive</a:t>
            </a:r>
            <a:r>
              <a:rPr lang="nb-NO" dirty="0"/>
              <a:t> sound.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i-</a:t>
            </a:r>
            <a:r>
              <a:rPr lang="nb-NO" dirty="0" err="1"/>
              <a:t>haa</a:t>
            </a:r>
            <a:r>
              <a:rPr lang="nb-NO" dirty="0"/>
              <a:t>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old horses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neigh</a:t>
            </a:r>
            <a:r>
              <a:rPr lang="nb-NO" dirty="0"/>
              <a:t>.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seems</a:t>
            </a:r>
            <a:r>
              <a:rPr lang="nb-NO" dirty="0"/>
              <a:t> to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bugs</a:t>
            </a:r>
            <a:r>
              <a:rPr lang="nb-NO" dirty="0"/>
              <a:t>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less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it used to be back in </a:t>
            </a:r>
            <a:r>
              <a:rPr lang="nb-NO" dirty="0" err="1"/>
              <a:t>the</a:t>
            </a:r>
            <a:r>
              <a:rPr lang="nb-NO" dirty="0"/>
              <a:t> old </a:t>
            </a:r>
            <a:r>
              <a:rPr lang="nb-NO" dirty="0" err="1"/>
              <a:t>days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works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6390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works</a:t>
            </a:r>
            <a:r>
              <a:rPr lang="nb-NO" dirty="0"/>
              <a:t> so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decides</a:t>
            </a:r>
            <a:r>
              <a:rPr lang="nb-NO" dirty="0"/>
              <a:t> to </a:t>
            </a:r>
            <a:r>
              <a:rPr lang="nb-NO" dirty="0" err="1"/>
              <a:t>branch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, to handle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 </a:t>
            </a:r>
            <a:r>
              <a:rPr lang="nb-NO" dirty="0" err="1"/>
              <a:t>What</a:t>
            </a:r>
            <a:r>
              <a:rPr lang="nb-NO" dirty="0"/>
              <a:t> is it?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90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8296" y="2204229"/>
            <a:ext cx="740740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 </a:t>
            </a:r>
            <a:r>
              <a:rPr lang="nb-NO" sz="6000" dirty="0">
                <a:solidFill>
                  <a:srgbClr val="FFFF00"/>
                </a:solidFill>
                <a:latin typeface="Montserrat SemiBold"/>
                <a:cs typeface="Montserrat SemiBold"/>
              </a:rPr>
              <a:t>ISN’T TECHNICAL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4653771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@EINARWH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85803E-222D-4D0A-8D27-6778E661A702}"/>
              </a:ext>
            </a:extLst>
          </p:cNvPr>
          <p:cNvSpPr txBox="1">
            <a:spLocks/>
          </p:cNvSpPr>
          <p:nvPr/>
        </p:nvSpPr>
        <p:spPr>
          <a:xfrm>
            <a:off x="0" y="2786332"/>
            <a:ext cx="91439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SURVIVAL OF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FITTEST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6639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HORSE-HORSE</a:t>
            </a:r>
          </a:p>
        </p:txBody>
      </p:sp>
    </p:spTree>
    <p:extLst>
      <p:ext uri="{BB962C8B-B14F-4D97-AF65-F5344CB8AC3E}">
        <p14:creationId xmlns:p14="http://schemas.microsoft.com/office/powerpoint/2010/main" val="1931963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1003301" y="1662118"/>
            <a:ext cx="7381468" cy="3245468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tina"/>
                <a:cs typeface="Fira Code Retina"/>
              </a:rPr>
              <a:t>if (</a:t>
            </a:r>
            <a:r>
              <a:rPr lang="en-US" sz="2400" dirty="0" err="1">
                <a:latin typeface="Fira Code Retina"/>
                <a:cs typeface="Fira Code Retina"/>
              </a:rPr>
              <a:t>horse.IsShort</a:t>
            </a:r>
            <a:r>
              <a:rPr lang="en-US" sz="2400" dirty="0">
                <a:latin typeface="Fira Code Retina"/>
                <a:cs typeface="Fira Code Retina"/>
              </a:rPr>
              <a:t> &amp;&amp; </a:t>
            </a:r>
            <a:r>
              <a:rPr lang="en-US" sz="2400" dirty="0" err="1">
                <a:latin typeface="Fira Code Retina"/>
                <a:cs typeface="Fira Code Retina"/>
              </a:rPr>
              <a:t>horse.IsStubborn</a:t>
            </a:r>
            <a:r>
              <a:rPr lang="en-US" sz="2400" dirty="0">
                <a:latin typeface="Fira Code Retina"/>
                <a:cs typeface="Fira Code Retina"/>
              </a:rPr>
              <a:t>) 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Logic for the new horse case.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else 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Regular horse code here.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632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7576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1003301" y="1662118"/>
            <a:ext cx="7381468" cy="398413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latin typeface="Fira Code Regular"/>
                <a:cs typeface="Fira Code Regular"/>
              </a:rPr>
              <a:t>)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the new horse case.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else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Regular horse code here.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19639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 NEW </a:t>
            </a:r>
            <a:r>
              <a:rPr lang="nb-NO" sz="4000" dirty="0">
                <a:latin typeface="Montserrat SemiBold"/>
                <a:cs typeface="Montserrat SemiBold"/>
              </a:rPr>
              <a:t>HORSE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9950"/>
            <a:ext cx="3124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19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22338" y="160137"/>
            <a:ext cx="719726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tserrat SemiBold"/>
                <a:cs typeface="Montserrat SemiBold"/>
              </a:rPr>
              <a:t>THE KIND OF HORSE THAT IS THE OFFSPRING OF A REGULAR HORSE-HORSE </a:t>
            </a: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3600"/>
            <a:ext cx="3124200" cy="25781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20784" y="5171993"/>
            <a:ext cx="872321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dirty="0">
                <a:solidFill>
                  <a:srgbClr val="000000"/>
                </a:solidFill>
                <a:latin typeface="Montserrat SemiBold"/>
                <a:cs typeface="Montserrat SemiBold"/>
              </a:rPr>
              <a:t>AND A SHORT AND STUBBORN HORSE THAT GOES HEE-HAW</a:t>
            </a:r>
          </a:p>
        </p:txBody>
      </p:sp>
    </p:spTree>
    <p:extLst>
      <p:ext uri="{BB962C8B-B14F-4D97-AF65-F5344CB8AC3E}">
        <p14:creationId xmlns:p14="http://schemas.microsoft.com/office/powerpoint/2010/main" val="33047497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625292" y="391302"/>
            <a:ext cx="7842073" cy="620012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))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both the new horse </a:t>
            </a:r>
          </a:p>
          <a:p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    // and the new-new horse!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else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Really regular horse code here.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71831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33920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46901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IS IT THE MOTHER </a:t>
            </a:r>
          </a:p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OR THE FATHER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3600"/>
            <a:ext cx="3124200" cy="2578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7663" y="5040967"/>
            <a:ext cx="89663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4000" dirty="0">
                <a:latin typeface="Montserrat SemiBold"/>
                <a:cs typeface="Montserrat SemiBold"/>
              </a:rPr>
              <a:t>THAT IS STUBBORN AND STRONG AND GOES HEE-HAW?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75769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Rectangle 1"/>
          <p:cNvSpPr/>
          <p:nvPr/>
        </p:nvSpPr>
        <p:spPr>
          <a:xfrm>
            <a:off x="0" y="-57014"/>
            <a:ext cx="9420045" cy="69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omp-guy-thin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14"/>
            <a:ext cx="9420045" cy="69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FD6AB-C335-4EDE-AEA9-F1D2CD493271}"/>
              </a:ext>
            </a:extLst>
          </p:cNvPr>
          <p:cNvSpPr txBox="1">
            <a:spLocks/>
          </p:cNvSpPr>
          <p:nvPr/>
        </p:nvSpPr>
        <p:spPr>
          <a:xfrm>
            <a:off x="1657348" y="2515879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GREATEST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EXPLANATION POWER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60052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pic>
        <p:nvPicPr>
          <p:cNvPr id="5" name="Picture 1" descr="zeedonk-pretty-cut-2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324100"/>
            <a:ext cx="3111500" cy="21971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777883"/>
            <a:ext cx="91439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 NEW NEW </a:t>
            </a:r>
            <a:r>
              <a:rPr lang="nb-NO" sz="4000" dirty="0">
                <a:latin typeface="Montserrat SemiBold"/>
                <a:cs typeface="Montserrat SemiBold"/>
              </a:rPr>
              <a:t>HORSE</a:t>
            </a:r>
            <a:endParaRPr lang="nb-NO" sz="4000" dirty="0">
              <a:solidFill>
                <a:srgbClr val="FF00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563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0920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omp-guy-facepa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09203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58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174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WHAT, IF ANYTHING,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IS A ZEBRA?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SJ GOULD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14203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E79DBD-06BC-440F-945B-564260CDDF50}"/>
              </a:ext>
            </a:extLst>
          </p:cNvPr>
          <p:cNvSpPr txBox="1">
            <a:spLocks/>
          </p:cNvSpPr>
          <p:nvPr/>
        </p:nvSpPr>
        <p:spPr>
          <a:xfrm>
            <a:off x="-104024" y="195989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WHAT, IF ANYTHING, IS A RABBIT?</a:t>
            </a:r>
          </a:p>
          <a:p>
            <a:pPr marL="0" indent="0" algn="ctr">
              <a:buFont typeface="Arial"/>
              <a:buNone/>
            </a:pPr>
            <a:r>
              <a:rPr lang="nb-NO" sz="3600" b="1" dirty="0">
                <a:solidFill>
                  <a:srgbClr val="FC00C9"/>
                </a:solidFill>
              </a:rPr>
              <a:t>↓</a:t>
            </a:r>
            <a:b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3600" dirty="0">
                <a:solidFill>
                  <a:srgbClr val="FFFF00"/>
                </a:solidFill>
                <a:latin typeface="Montserrat SemiBold"/>
                <a:cs typeface="Montserrat SemiBold"/>
              </a:rPr>
              <a:t>WHAT, IF ANYTHING, IS A ZEBRA?</a:t>
            </a:r>
          </a:p>
          <a:p>
            <a:pPr marL="0" indent="0" algn="ctr">
              <a:buFont typeface="Arial"/>
              <a:buNone/>
            </a:pPr>
            <a:r>
              <a:rPr lang="nb-NO" sz="3600" b="1" dirty="0">
                <a:solidFill>
                  <a:srgbClr val="FC00C9"/>
                </a:solidFill>
              </a:rPr>
              <a:t>↑</a:t>
            </a:r>
            <a:b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STRIPES DO NOT A ZEBRA MAKE</a:t>
            </a:r>
          </a:p>
          <a:p>
            <a:pPr marL="0" indent="0" algn="ctr">
              <a:buFont typeface="Arial"/>
              <a:buNone/>
            </a:pPr>
            <a:endParaRPr lang="nb-NO" sz="36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23C125ED-3BE7-43ED-9302-B7A722A7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65255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A912226A-C6FA-4A8C-BC17-BEC0A9FA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522" y="2114901"/>
            <a:ext cx="6535478" cy="47430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944" y="2786400"/>
            <a:ext cx="672485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THERE IS NO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TRUTH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BE UNCOVERED</a:t>
            </a:r>
          </a:p>
        </p:txBody>
      </p:sp>
    </p:spTree>
    <p:extLst>
      <p:ext uri="{BB962C8B-B14F-4D97-AF65-F5344CB8AC3E}">
        <p14:creationId xmlns:p14="http://schemas.microsoft.com/office/powerpoint/2010/main" val="37909701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THERE ARE MORE OR LESS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USEFUL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58716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85" y="2786400"/>
            <a:ext cx="894753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AS MUCH ABOUT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DEFINING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DISCOVERING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3179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31212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STORY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NRK TV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1827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WHAT, IF ANYTHING,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TV SHOW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36484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11" name="Content Placeholder 10" descr="heimeba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4172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C0A60-C43A-420B-A1DE-08A9D924C369}"/>
              </a:ext>
            </a:extLst>
          </p:cNvPr>
          <p:cNvSpPr txBox="1">
            <a:spLocks/>
          </p:cNvSpPr>
          <p:nvPr/>
        </p:nvSpPr>
        <p:spPr>
          <a:xfrm>
            <a:off x="1347382" y="2516400"/>
            <a:ext cx="644923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MOST EFFECTIVE AT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REDUCING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COGNITIVE DISSONANCE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22362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5" name="Content Placeholder 4" descr="innaf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6277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YET 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3" name="Content Placeholder 2" descr="dagsrevye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75158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AND YET ANOTHER TV SHOW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3" name="Content Placeholder 2" descr="lindm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80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TV SHOW?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243F4A03-DAD3-4F55-A34D-E2F0082C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8916" y="1600200"/>
            <a:ext cx="3326167" cy="4525963"/>
          </a:xfrm>
        </p:spPr>
      </p:pic>
    </p:spTree>
    <p:extLst>
      <p:ext uri="{BB962C8B-B14F-4D97-AF65-F5344CB8AC3E}">
        <p14:creationId xmlns:p14="http://schemas.microsoft.com/office/powerpoint/2010/main" val="31624355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02D3E6D-9BE6-4C78-9941-C3775E71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5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MANY KINDS OF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TV SHOWS ARE THERE?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2901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WHICH CONCEPTS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SHOULD WE USE?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8100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6983" y="2516400"/>
            <a:ext cx="728430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CAN WE ENABLE OURSELVES TO TALK PRECISELY?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7934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27864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 WE WANT TO EXPRESS?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20958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78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EVENTS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493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87DFE6-286B-4C18-A79A-174FCBCECA45}"/>
              </a:ext>
            </a:extLst>
          </p:cNvPr>
          <p:cNvSpPr txBox="1">
            <a:spLocks/>
          </p:cNvSpPr>
          <p:nvPr/>
        </p:nvSpPr>
        <p:spPr>
          <a:xfrm>
            <a:off x="1657348" y="1918644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BEST IDEAS 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VS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IDEAS THAT MAKE US FEEL BEST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33787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887DC00-CC6B-4B85-BB5B-46F243B1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87" y="345000"/>
            <a:ext cx="3196023" cy="1800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5F4ADAA-53F4-40C5-89C5-69E3EB6A9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88" y="2393973"/>
            <a:ext cx="3196023" cy="1800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EE0D453-550A-4151-8CA7-B57788F51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86" y="4442946"/>
            <a:ext cx="3196023" cy="180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B11F07-6CCC-4B33-9D19-2014B68D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5492" y="936127"/>
            <a:ext cx="2746292" cy="61774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14:45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1436-42B9-4044-B94C-8093F58C67B1}"/>
              </a:ext>
            </a:extLst>
          </p:cNvPr>
          <p:cNvSpPr txBox="1">
            <a:spLocks/>
          </p:cNvSpPr>
          <p:nvPr/>
        </p:nvSpPr>
        <p:spPr>
          <a:xfrm>
            <a:off x="6553200" y="936127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PLANNED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232F3A-F6BC-44BB-AB0C-B051C9E965AE}"/>
              </a:ext>
            </a:extLst>
          </p:cNvPr>
          <p:cNvSpPr txBox="1">
            <a:spLocks/>
          </p:cNvSpPr>
          <p:nvPr/>
        </p:nvSpPr>
        <p:spPr>
          <a:xfrm>
            <a:off x="6553200" y="2980723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22E740-1A2F-4E28-820A-F84CB99CFA3E}"/>
              </a:ext>
            </a:extLst>
          </p:cNvPr>
          <p:cNvSpPr txBox="1">
            <a:spLocks/>
          </p:cNvSpPr>
          <p:nvPr/>
        </p:nvSpPr>
        <p:spPr>
          <a:xfrm>
            <a:off x="6512560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AFTER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E3CBA0-E290-4F9C-BBC4-4401CDB2F3B9}"/>
              </a:ext>
            </a:extLst>
          </p:cNvPr>
          <p:cNvSpPr txBox="1">
            <a:spLocks/>
          </p:cNvSpPr>
          <p:nvPr/>
        </p:nvSpPr>
        <p:spPr>
          <a:xfrm>
            <a:off x="-155492" y="298510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15:30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F9040A-B4FF-4219-B9B1-5980179A83C9}"/>
              </a:ext>
            </a:extLst>
          </p:cNvPr>
          <p:cNvSpPr txBox="1">
            <a:spLocks/>
          </p:cNvSpPr>
          <p:nvPr/>
        </p:nvSpPr>
        <p:spPr>
          <a:xfrm>
            <a:off x="-155492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17:00</a:t>
            </a:r>
          </a:p>
        </p:txBody>
      </p:sp>
    </p:spTree>
    <p:extLst>
      <p:ext uri="{BB962C8B-B14F-4D97-AF65-F5344CB8AC3E}">
        <p14:creationId xmlns:p14="http://schemas.microsoft.com/office/powerpoint/2010/main" val="42071740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3095273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BROADCAST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1758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433EDCC-5C29-4E16-B141-A97207E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240"/>
            <a:ext cx="9144000" cy="51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8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31212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 TO SUMMARIZE…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53672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ON DEMAND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96060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ON DEMAND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0407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001" y="2786400"/>
            <a:ext cx="798399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CAN WATCH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08684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56" y="3120127"/>
            <a:ext cx="67398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LANGUAGE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TERRIBLE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164416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13" y="3121200"/>
            <a:ext cx="63317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HARD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90347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IS HARD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FOR TWO REASONS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595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44344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1621" y="2053515"/>
            <a:ext cx="70954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#1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STUFF THAT IS MODELLED</a:t>
            </a:r>
          </a:p>
        </p:txBody>
      </p:sp>
    </p:spTree>
    <p:extLst>
      <p:ext uri="{BB962C8B-B14F-4D97-AF65-F5344CB8AC3E}">
        <p14:creationId xmlns:p14="http://schemas.microsoft.com/office/powerpoint/2010/main" val="3252940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6981" y="2053515"/>
            <a:ext cx="70954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#2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THOSE DOING THE MODELLING</a:t>
            </a:r>
          </a:p>
        </p:txBody>
      </p:sp>
    </p:spTree>
    <p:extLst>
      <p:ext uri="{BB962C8B-B14F-4D97-AF65-F5344CB8AC3E}">
        <p14:creationId xmlns:p14="http://schemas.microsoft.com/office/powerpoint/2010/main" val="23768823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5" y="2128625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WHY MODELLING IS HARD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#1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STUFF THAT IS MODELLED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55257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516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HAS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 INTEREST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IN BEING MODELLED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46625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53" y="2786400"/>
            <a:ext cx="605955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NOT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TIDY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ORGANIZED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35666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953" y="2786400"/>
            <a:ext cx="605955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NOT EVEN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CONSISTENT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18367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222" y="2516400"/>
            <a:ext cx="717845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REALITY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MESSY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ORGANIC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, SLIPS AWAY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EVOLVES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95637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022" y="2516400"/>
            <a:ext cx="806677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ARE TRYING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IMPOSE STRUCTURE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ON SOMETHING UNSTRUCTURED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34318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94" y="2786400"/>
            <a:ext cx="59839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INNOVATION MEANS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BREAKING MODELS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35179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6400"/>
            <a:ext cx="813103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DATA AND REALITY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WILLIAM KENT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36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1" descr="Ward_Cunningham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73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78" y="3121200"/>
            <a:ext cx="503224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IDENTITY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WHAT IS ONE THING?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60631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43" y="3121200"/>
            <a:ext cx="78135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EQUALITY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ARE TWO THINGS EQUAL?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ARE THEY THE SAME THING?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16070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AF6448C-098F-4F21-87B9-09F32E0F5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738BA13-A970-487D-A397-D757A113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2590"/>
            <a:ext cx="3784310" cy="213959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0085EE5-AB72-4A5C-8F62-909B230E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491" y="2362590"/>
            <a:ext cx="3772334" cy="213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29AA58-311F-4AF1-BDE1-49AC06AC8C40}"/>
              </a:ext>
            </a:extLst>
          </p:cNvPr>
          <p:cNvSpPr txBox="1">
            <a:spLocks/>
          </p:cNvSpPr>
          <p:nvPr/>
        </p:nvSpPr>
        <p:spPr>
          <a:xfrm>
            <a:off x="653853" y="829365"/>
            <a:ext cx="791935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ONE THING?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2245A4-A4B7-4421-BB11-F2AEE728250F}"/>
              </a:ext>
            </a:extLst>
          </p:cNvPr>
          <p:cNvSpPr txBox="1">
            <a:spLocks/>
          </p:cNvSpPr>
          <p:nvPr/>
        </p:nvSpPr>
        <p:spPr>
          <a:xfrm>
            <a:off x="612322" y="5194778"/>
            <a:ext cx="791935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OR TWO?</a:t>
            </a:r>
          </a:p>
        </p:txBody>
      </p:sp>
    </p:spTree>
    <p:extLst>
      <p:ext uri="{BB962C8B-B14F-4D97-AF65-F5344CB8AC3E}">
        <p14:creationId xmlns:p14="http://schemas.microsoft.com/office/powerpoint/2010/main" val="30561380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243" y="3120127"/>
            <a:ext cx="78135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CHANGE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DO TWO THINGS BECOME DISTINCT?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WHEN HAS ONE THING BECOME ANOTHER?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08971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26" y="3121200"/>
            <a:ext cx="805174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CATEGORY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WHICH CATEGORY DOES A THING BELONG TO?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CAN A THING CHANGE CATEGORY?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(</a:t>
            </a:r>
            <a:r>
              <a:rPr lang="nb-NO" sz="4000" dirty="0">
                <a:solidFill>
                  <a:schemeClr val="bg1"/>
                </a:solidFill>
                <a:latin typeface="Bebas Neue"/>
                <a:cs typeface="Bebas Neue"/>
              </a:rPr>
              <a:t> IS IT THE SAME THING IF IT CHANGES CATEGORY? </a:t>
            </a:r>
            <a:r>
              <a:rPr lang="nb-NO" sz="4000" dirty="0">
                <a:solidFill>
                  <a:srgbClr val="FC00C9"/>
                </a:solidFill>
                <a:latin typeface="Bebas Neue"/>
                <a:cs typeface="Bebas Neue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413559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523" y="2174400"/>
            <a:ext cx="788920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WOMEN, FIRE AND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DANGEROUS THINGS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GEORGE LAKOFF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48769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585" y="2516400"/>
            <a:ext cx="692141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CLASSICAL THEORY OF CATEGORIZATION IS BASED ON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87811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72" y="2516400"/>
            <a:ext cx="790705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CLASSES IN PROGRAMMING LANGUAGES LIKE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SIMULA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C#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21654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174400"/>
            <a:ext cx="709548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NECESSARY AND SUFFICIENT PROPERTIES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DETERMINE CATEGORY MEMBERSHIP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7091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194" y="2786400"/>
            <a:ext cx="59839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DOES A BIRD 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211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3" name="Rectangle 2"/>
          <p:cNvSpPr/>
          <p:nvPr/>
        </p:nvSpPr>
        <p:spPr>
          <a:xfrm>
            <a:off x="120960" y="263610"/>
            <a:ext cx="8932317" cy="6863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SHIPPING FIRST TIME CODE IS LIKE GOING INTO DEBT.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A little debt speeds development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 so long as it is paid back promptly with a rewrite...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The danger occurs when the debt is not repaid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. Every minute spent on not-quite-right code counts as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interest on that debt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. Entire engineering organizations can be brought to a stand-still under </a:t>
            </a:r>
            <a:r>
              <a:rPr lang="en-US" sz="4400" dirty="0">
                <a:solidFill>
                  <a:srgbClr val="FFFF00"/>
                </a:solidFill>
                <a:latin typeface="Bebas Neue"/>
                <a:cs typeface="Bebas Neue"/>
              </a:rPr>
              <a:t>the debt load</a:t>
            </a:r>
            <a:r>
              <a:rPr lang="en-US" sz="4400" dirty="0">
                <a:solidFill>
                  <a:srgbClr val="FFFFFF"/>
                </a:solidFill>
                <a:latin typeface="Bebas Neue"/>
                <a:cs typeface="Bebas Neue"/>
              </a:rPr>
              <a:t> of an unconsolidated implementation.</a:t>
            </a:r>
          </a:p>
          <a:p>
            <a:endParaRPr lang="nb-NO" sz="4400" dirty="0">
              <a:solidFill>
                <a:srgbClr val="FFFFFF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366716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outhern-rockhopper-penguin_01.ngsversion.149192824856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235" y="-1"/>
            <a:ext cx="11030235" cy="73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77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purv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47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pic>
        <p:nvPicPr>
          <p:cNvPr id="3" name="Content Placeholder 2" descr="shoebill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38567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5164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SOME MEMBERS OF A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CATEGORY ARE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TYPICAL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OTHERS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90577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BIRDY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A PENGUIN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54158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MORE BIRDY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THAN A SHOEBILL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59873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69" y="2786400"/>
            <a:ext cx="799446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SPARROW IS PROBABLY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BIRDIEST BIRD THERE 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78819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585" y="2516400"/>
            <a:ext cx="692141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PROPERTY-BASED CLASSIFICATION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LIMITED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07269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20127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3600" dirty="0">
                <a:solidFill>
                  <a:srgbClr val="FFFF00"/>
                </a:solidFill>
                <a:latin typeface="Montserrat SemiBold"/>
                <a:cs typeface="Montserrat SemiBold"/>
              </a:rPr>
              <a:t>STRIPES</a:t>
            </a: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 DO NOT A </a:t>
            </a:r>
            <a:r>
              <a:rPr lang="nb-NO" sz="3600" dirty="0">
                <a:solidFill>
                  <a:srgbClr val="FC00C9"/>
                </a:solidFill>
                <a:latin typeface="Montserrat SemiBold"/>
                <a:cs typeface="Montserrat SemiBold"/>
              </a:rPr>
              <a:t>ZEBRA</a:t>
            </a:r>
            <a:r>
              <a:rPr lang="nb-NO" sz="3600" dirty="0">
                <a:solidFill>
                  <a:schemeClr val="bg1"/>
                </a:solidFill>
                <a:latin typeface="Montserrat SemiBold"/>
                <a:cs typeface="Montserrat SemiBold"/>
              </a:rPr>
              <a:t> MAKE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14201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553" y="2786400"/>
            <a:ext cx="592347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ELEANOR ROSCH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PROTOTYPE THEORY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243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9AB695-6E73-43CB-80F1-19686A17CC84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TECHNICAL DEBT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GOOD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METAPHOR?</a:t>
            </a:r>
          </a:p>
        </p:txBody>
      </p:sp>
    </p:spTree>
    <p:extLst>
      <p:ext uri="{BB962C8B-B14F-4D97-AF65-F5344CB8AC3E}">
        <p14:creationId xmlns:p14="http://schemas.microsoft.com/office/powerpoint/2010/main" val="38859512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230" y="2786400"/>
            <a:ext cx="622588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UNTYPICAL IS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TOO UNTYPICAL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5002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UNEQUAL IS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TOO UNEQUAL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11196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621" y="2786400"/>
            <a:ext cx="684581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WHEN DOES A DONKEY BECOME A DONKEY?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4482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80" y="3121200"/>
            <a:ext cx="498969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IT DEPENDS!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39274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480" y="3121200"/>
            <a:ext cx="498969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WHO’S ASKING?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64197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804" y="3121200"/>
            <a:ext cx="5964391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WHO’S ANSWERING?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37865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31212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DONKEY DOESN’T CARE!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58672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25164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DONKEY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BY ANY OTHER NAME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WOULD SMELL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THE SAME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7854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53" y="2516400"/>
            <a:ext cx="791935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PUT THINGS IN CATEGORIES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MAKE SENSE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OF REALITY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20505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793" y="2516400"/>
            <a:ext cx="581763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GENERALIZATION IS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HYPOTHESIS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ABOUT THE FUTURE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380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CF222F-445C-481C-8D82-108FE43CB87E}"/>
              </a:ext>
            </a:extLst>
          </p:cNvPr>
          <p:cNvSpPr txBox="1">
            <a:spLocks/>
          </p:cNvSpPr>
          <p:nvPr/>
        </p:nvSpPr>
        <p:spPr>
          <a:xfrm>
            <a:off x="853866" y="2516400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GIVES US LANGUAGE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TALK ABOUT SOMETHING IMPORTANT!</a:t>
            </a:r>
          </a:p>
        </p:txBody>
      </p:sp>
    </p:spTree>
    <p:extLst>
      <p:ext uri="{BB962C8B-B14F-4D97-AF65-F5344CB8AC3E}">
        <p14:creationId xmlns:p14="http://schemas.microsoft.com/office/powerpoint/2010/main" val="22863149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793" y="2516400"/>
            <a:ext cx="5817633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BEWARE ARTIFICIAL AD-HOC GENERALIZATIONS!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403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960" y="2151727"/>
            <a:ext cx="78028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 DO NOT BELIEVE THAT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NATURE FRUSTRATES US BY DESIGN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, BUT I REJOICE IN HER INTRANSIGENCE NONETHELESS.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sj</a:t>
            </a: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 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gould</a:t>
            </a:r>
            <a:endParaRPr lang="en-US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5340943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8625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WHY MODELLING IS HARD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#2</a:t>
            </a:r>
          </a:p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THOSE DOING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MODELLING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7152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4" y="3121200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 MAKES SOFTWARE?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00555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367" y="2786400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WHO OWNS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24982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44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REST OF THE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ORGANIZATION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WOULD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LOVE FOR TECHNICAL DEBT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BE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PROBLEM OF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IT DEPARTMENT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9612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44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IT DEPARTMENT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WOULD ALSO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LOVE FOR TECHNICAL DEBT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BE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PROBLEM OF 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IT DEPARTMENT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5946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367" y="2786400"/>
            <a:ext cx="79912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 IS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SOCIO-TECHNICAL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42500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960" y="2151727"/>
            <a:ext cx="78028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IF YOU REMAKE AWFUL SOFTWARE FROM SCRATCH WITHOUT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CHANGING THE CULTURE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THAT CREATED IT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YOU’LL REMAKE AWFUL SOFTWARE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@MALK_ZAMETH</a:t>
            </a:r>
          </a:p>
        </p:txBody>
      </p:sp>
    </p:spTree>
    <p:extLst>
      <p:ext uri="{BB962C8B-B14F-4D97-AF65-F5344CB8AC3E}">
        <p14:creationId xmlns:p14="http://schemas.microsoft.com/office/powerpoint/2010/main" val="277737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5164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RECOMMENDED READING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HOW DO COMMITTEES INVENT?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MEL CONWAY</a:t>
            </a:r>
          </a:p>
          <a:p>
            <a:pPr marL="0" indent="0" algn="ctr">
              <a:buNone/>
            </a:pP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  <a:p>
            <a:pPr marL="0" indent="0" algn="ctr">
              <a:buNone/>
            </a:pP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91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841E9-1D1D-46F3-8AC0-E607FA19C3A3}"/>
              </a:ext>
            </a:extLst>
          </p:cNvPr>
          <p:cNvSpPr txBox="1">
            <a:spLocks/>
          </p:cNvSpPr>
          <p:nvPr/>
        </p:nvSpPr>
        <p:spPr>
          <a:xfrm>
            <a:off x="908892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PUTS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QUALITY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ON THE AGENDA!</a:t>
            </a:r>
          </a:p>
        </p:txBody>
      </p:sp>
    </p:spTree>
    <p:extLst>
      <p:ext uri="{BB962C8B-B14F-4D97-AF65-F5344CB8AC3E}">
        <p14:creationId xmlns:p14="http://schemas.microsoft.com/office/powerpoint/2010/main" val="32900919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113" y="2786400"/>
            <a:ext cx="58576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CONWAY’S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HOMOMORPHISM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2714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023" y="2174400"/>
            <a:ext cx="695533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 ORGANIZATION TENDS TO PRODUCE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SELF-PORTRAITS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IN THE SYSTEMS IT CREATES 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31003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3334" y="1843950"/>
            <a:ext cx="78973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COROLLARY TO CONWAY’S LAW: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IF YOU DESIGN A SYSTEM, BUT YOU DIDN’T DESIGN THE ORGANIZATION STRUCTURE, YOU’RE NOT THE SYSTEM’S DESIGNER.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@MATHIASVERRAES</a:t>
            </a:r>
          </a:p>
        </p:txBody>
      </p:sp>
    </p:spTree>
    <p:extLst>
      <p:ext uri="{BB962C8B-B14F-4D97-AF65-F5344CB8AC3E}">
        <p14:creationId xmlns:p14="http://schemas.microsoft.com/office/powerpoint/2010/main" val="8417274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6" y="2516400"/>
            <a:ext cx="8769772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INVERSE CONWAY MANEUVER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REORGANIZE TO ENABLE ARCHITECTURAL CHANGE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16441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6" y="2516400"/>
            <a:ext cx="8769772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SYSTEMS ARE ORGANIZATIONAL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CONCRETE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71508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113" y="2786400"/>
            <a:ext cx="58576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JOINT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OPTIMIZATION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71995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8456" y="2516400"/>
            <a:ext cx="654708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CONWAY’S LAW IS ABOUT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COMMUNICATION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85160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012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RELUCTANCE TO TALK</a:t>
            </a:r>
          </a:p>
        </p:txBody>
      </p:sp>
    </p:spTree>
    <p:extLst>
      <p:ext uri="{BB962C8B-B14F-4D97-AF65-F5344CB8AC3E}">
        <p14:creationId xmlns:p14="http://schemas.microsoft.com/office/powerpoint/2010/main" val="25303041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EB559E9-BDDE-46A6-B960-4331BDF1B076}"/>
              </a:ext>
            </a:extLst>
          </p:cNvPr>
          <p:cNvSpPr/>
          <p:nvPr/>
        </p:nvSpPr>
        <p:spPr>
          <a:xfrm>
            <a:off x="2114550" y="1381125"/>
            <a:ext cx="4914900" cy="204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D80841-AA31-4766-A000-8BF5C19ED983}"/>
              </a:ext>
            </a:extLst>
          </p:cNvPr>
          <p:cNvSpPr/>
          <p:nvPr/>
        </p:nvSpPr>
        <p:spPr>
          <a:xfrm>
            <a:off x="3676650" y="3895725"/>
            <a:ext cx="1790700" cy="1790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828711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103943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8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453" y="-26202"/>
            <a:ext cx="9823582" cy="6884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DAA0BD-5B26-4783-877A-5AE86B26B210}"/>
              </a:ext>
            </a:extLst>
          </p:cNvPr>
          <p:cNvSpPr txBox="1">
            <a:spLocks/>
          </p:cNvSpPr>
          <p:nvPr/>
        </p:nvSpPr>
        <p:spPr>
          <a:xfrm>
            <a:off x="853866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MAKES 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INVISIBLE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VISIBLE!</a:t>
            </a:r>
          </a:p>
        </p:txBody>
      </p:sp>
    </p:spTree>
    <p:extLst>
      <p:ext uri="{BB962C8B-B14F-4D97-AF65-F5344CB8AC3E}">
        <p14:creationId xmlns:p14="http://schemas.microsoft.com/office/powerpoint/2010/main" val="172586235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DESK FORCE</a:t>
            </a:r>
          </a:p>
        </p:txBody>
      </p:sp>
    </p:spTree>
    <p:extLst>
      <p:ext uri="{BB962C8B-B14F-4D97-AF65-F5344CB8AC3E}">
        <p14:creationId xmlns:p14="http://schemas.microsoft.com/office/powerpoint/2010/main" val="34553140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LAND OF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UNKNOWN TRUST</a:t>
            </a:r>
          </a:p>
        </p:txBody>
      </p:sp>
    </p:spTree>
    <p:extLst>
      <p:ext uri="{BB962C8B-B14F-4D97-AF65-F5344CB8AC3E}">
        <p14:creationId xmlns:p14="http://schemas.microsoft.com/office/powerpoint/2010/main" val="40403978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46014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OUR MUTUAL TRUST DETERMINES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INFORMATION CONTENT</a:t>
            </a:r>
            <a:endParaRPr lang="nb-NO" sz="4000" dirty="0">
              <a:solidFill>
                <a:srgbClr val="3DFF06"/>
              </a:solidFill>
              <a:latin typeface="Montserrat SemiBold" panose="000007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517963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THEY TOO MIGHT BE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RELUCTANT TO TALK</a:t>
            </a:r>
          </a:p>
        </p:txBody>
      </p:sp>
    </p:spTree>
    <p:extLst>
      <p:ext uri="{BB962C8B-B14F-4D97-AF65-F5344CB8AC3E}">
        <p14:creationId xmlns:p14="http://schemas.microsoft.com/office/powerpoint/2010/main" val="8274987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ARTICULATE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YOUR PROBLEM</a:t>
            </a:r>
          </a:p>
        </p:txBody>
      </p:sp>
    </p:spTree>
    <p:extLst>
      <p:ext uri="{BB962C8B-B14F-4D97-AF65-F5344CB8AC3E}">
        <p14:creationId xmlns:p14="http://schemas.microsoft.com/office/powerpoint/2010/main" val="6480737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JUSTIFICATION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OF OPINIONS</a:t>
            </a:r>
          </a:p>
        </p:txBody>
      </p:sp>
    </p:spTree>
    <p:extLst>
      <p:ext uri="{BB962C8B-B14F-4D97-AF65-F5344CB8AC3E}">
        <p14:creationId xmlns:p14="http://schemas.microsoft.com/office/powerpoint/2010/main" val="7031892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DISCUSSIONS</a:t>
            </a:r>
            <a: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&amp;</a:t>
            </a:r>
            <a: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NEGOTIATIONS</a:t>
            </a:r>
          </a:p>
        </p:txBody>
      </p:sp>
    </p:spTree>
    <p:extLst>
      <p:ext uri="{BB962C8B-B14F-4D97-AF65-F5344CB8AC3E}">
        <p14:creationId xmlns:p14="http://schemas.microsoft.com/office/powerpoint/2010/main" val="12849809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POSSIBILITY OF </a:t>
            </a: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CONFLICT</a:t>
            </a:r>
          </a:p>
        </p:txBody>
      </p:sp>
    </p:spTree>
    <p:extLst>
      <p:ext uri="{BB962C8B-B14F-4D97-AF65-F5344CB8AC3E}">
        <p14:creationId xmlns:p14="http://schemas.microsoft.com/office/powerpoint/2010/main" val="84406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WHY IS THERE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AN AMBIGUITY?</a:t>
            </a:r>
          </a:p>
        </p:txBody>
      </p:sp>
    </p:spTree>
    <p:extLst>
      <p:ext uri="{BB962C8B-B14F-4D97-AF65-F5344CB8AC3E}">
        <p14:creationId xmlns:p14="http://schemas.microsoft.com/office/powerpoint/2010/main" val="15590162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MAYBE SOMEONE’S BAD AT </a:t>
            </a: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EXPRESSING THEMSELVES</a:t>
            </a:r>
          </a:p>
        </p:txBody>
      </p:sp>
    </p:spTree>
    <p:extLst>
      <p:ext uri="{BB962C8B-B14F-4D97-AF65-F5344CB8AC3E}">
        <p14:creationId xmlns:p14="http://schemas.microsoft.com/office/powerpoint/2010/main" val="388215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31C43B-5441-4DC6-83E3-A3AFD4578702}"/>
              </a:ext>
            </a:extLst>
          </p:cNvPr>
          <p:cNvSpPr txBox="1">
            <a:spLocks/>
          </p:cNvSpPr>
          <p:nvPr/>
        </p:nvSpPr>
        <p:spPr>
          <a:xfrm>
            <a:off x="853866" y="2786332"/>
            <a:ext cx="7326215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THANK YOU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WARD CUNNINGHAM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232310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MAYBE THERE’S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INDECISION AND CONFLICT 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HIDDEN THERE</a:t>
            </a:r>
          </a:p>
        </p:txBody>
      </p:sp>
    </p:spTree>
    <p:extLst>
      <p:ext uri="{BB962C8B-B14F-4D97-AF65-F5344CB8AC3E}">
        <p14:creationId xmlns:p14="http://schemas.microsoft.com/office/powerpoint/2010/main" val="240762500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DO I WANT TO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TRIGGER THAT?</a:t>
            </a:r>
          </a:p>
        </p:txBody>
      </p:sp>
    </p:spTree>
    <p:extLst>
      <p:ext uri="{BB962C8B-B14F-4D97-AF65-F5344CB8AC3E}">
        <p14:creationId xmlns:p14="http://schemas.microsoft.com/office/powerpoint/2010/main" val="25280306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SELF-DEFENSE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MECHANISMS</a:t>
            </a:r>
          </a:p>
        </p:txBody>
      </p:sp>
    </p:spTree>
    <p:extLst>
      <p:ext uri="{BB962C8B-B14F-4D97-AF65-F5344CB8AC3E}">
        <p14:creationId xmlns:p14="http://schemas.microsoft.com/office/powerpoint/2010/main" val="23292295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THEY’RE PROBABLY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VERY BUSY</a:t>
            </a:r>
          </a:p>
        </p:txBody>
      </p:sp>
    </p:spTree>
    <p:extLst>
      <p:ext uri="{BB962C8B-B14F-4D97-AF65-F5344CB8AC3E}">
        <p14:creationId xmlns:p14="http://schemas.microsoft.com/office/powerpoint/2010/main" val="264904843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I CAN’T </a:t>
            </a: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BOTHER THEM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WITH THIS</a:t>
            </a:r>
          </a:p>
        </p:txBody>
      </p:sp>
    </p:spTree>
    <p:extLst>
      <p:ext uri="{BB962C8B-B14F-4D97-AF65-F5344CB8AC3E}">
        <p14:creationId xmlns:p14="http://schemas.microsoft.com/office/powerpoint/2010/main" val="7681369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NO-ONE ELSE ASKS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8585961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WHAT ABOUT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THE ESTIMATES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486812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WON’T SOMEONE PLEASE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THINK OF THE ESTIMATES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?! </a:t>
            </a:r>
          </a:p>
        </p:txBody>
      </p:sp>
    </p:spTree>
    <p:extLst>
      <p:ext uri="{BB962C8B-B14F-4D97-AF65-F5344CB8AC3E}">
        <p14:creationId xmlns:p14="http://schemas.microsoft.com/office/powerpoint/2010/main" val="11458561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CAN I SOLVE IT BY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MAKING AN ASSUMPTION</a:t>
            </a: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492983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549767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228247-2A6E-48F2-962A-D8D560BFE6C6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TECHNICAL DEBT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PROBLEMATIC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METAPHOR?</a:t>
            </a:r>
          </a:p>
        </p:txBody>
      </p:sp>
    </p:spTree>
    <p:extLst>
      <p:ext uri="{BB962C8B-B14F-4D97-AF65-F5344CB8AC3E}">
        <p14:creationId xmlns:p14="http://schemas.microsoft.com/office/powerpoint/2010/main" val="210524747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GUESS</a:t>
            </a:r>
          </a:p>
        </p:txBody>
      </p:sp>
    </p:spTree>
    <p:extLst>
      <p:ext uri="{BB962C8B-B14F-4D97-AF65-F5344CB8AC3E}">
        <p14:creationId xmlns:p14="http://schemas.microsoft.com/office/powerpoint/2010/main" val="283049106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MAKING STUFF UP</a:t>
            </a:r>
          </a:p>
        </p:txBody>
      </p:sp>
    </p:spTree>
    <p:extLst>
      <p:ext uri="{BB962C8B-B14F-4D97-AF65-F5344CB8AC3E}">
        <p14:creationId xmlns:p14="http://schemas.microsoft.com/office/powerpoint/2010/main" val="328022257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PROXY PERSON</a:t>
            </a:r>
          </a:p>
        </p:txBody>
      </p:sp>
    </p:spTree>
    <p:extLst>
      <p:ext uri="{BB962C8B-B14F-4D97-AF65-F5344CB8AC3E}">
        <p14:creationId xmlns:p14="http://schemas.microsoft.com/office/powerpoint/2010/main" val="25364190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BD80841-AA31-4766-A000-8BF5C19ED983}"/>
              </a:ext>
            </a:extLst>
          </p:cNvPr>
          <p:cNvSpPr/>
          <p:nvPr/>
        </p:nvSpPr>
        <p:spPr>
          <a:xfrm>
            <a:off x="3689242" y="2533650"/>
            <a:ext cx="1790700" cy="1790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FF00"/>
              </a:solidFill>
            </a:endParaRP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75653BD8-01DC-4361-99AA-02A46EAC872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559822"/>
            <a:ext cx="24587" cy="151730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48587181-FB5C-49A7-9FA2-A1BDD2F819D5}"/>
              </a:ext>
            </a:extLst>
          </p:cNvPr>
          <p:cNvCxnSpPr>
            <a:cxnSpLocks/>
          </p:cNvCxnSpPr>
          <p:nvPr/>
        </p:nvCxnSpPr>
        <p:spPr>
          <a:xfrm flipV="1">
            <a:off x="4572000" y="4767483"/>
            <a:ext cx="24587" cy="153069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A18AC2A9-7FD5-4393-A53E-B79408946984}"/>
              </a:ext>
            </a:extLst>
          </p:cNvPr>
          <p:cNvCxnSpPr>
            <a:cxnSpLocks/>
          </p:cNvCxnSpPr>
          <p:nvPr/>
        </p:nvCxnSpPr>
        <p:spPr>
          <a:xfrm>
            <a:off x="5941765" y="3422305"/>
            <a:ext cx="1499413" cy="669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590BF942-6A97-4F2E-83E8-A55402FAC3EC}"/>
              </a:ext>
            </a:extLst>
          </p:cNvPr>
          <p:cNvCxnSpPr>
            <a:cxnSpLocks/>
          </p:cNvCxnSpPr>
          <p:nvPr/>
        </p:nvCxnSpPr>
        <p:spPr>
          <a:xfrm flipV="1">
            <a:off x="1777947" y="3422305"/>
            <a:ext cx="1473461" cy="669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tt linje 17">
            <a:extLst>
              <a:ext uri="{FF2B5EF4-FFF2-40B4-BE49-F238E27FC236}">
                <a16:creationId xmlns:a16="http://schemas.microsoft.com/office/drawing/2014/main" id="{F91EF57A-72C3-44EB-A9C8-9E21D3B24954}"/>
              </a:ext>
            </a:extLst>
          </p:cNvPr>
          <p:cNvCxnSpPr>
            <a:cxnSpLocks/>
          </p:cNvCxnSpPr>
          <p:nvPr/>
        </p:nvCxnSpPr>
        <p:spPr>
          <a:xfrm flipV="1">
            <a:off x="5547771" y="1400185"/>
            <a:ext cx="1053044" cy="107093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tt linje 19">
            <a:extLst>
              <a:ext uri="{FF2B5EF4-FFF2-40B4-BE49-F238E27FC236}">
                <a16:creationId xmlns:a16="http://schemas.microsoft.com/office/drawing/2014/main" id="{9F848DEE-DF05-4DE2-AB52-9F72D41D4D43}"/>
              </a:ext>
            </a:extLst>
          </p:cNvPr>
          <p:cNvCxnSpPr>
            <a:cxnSpLocks/>
          </p:cNvCxnSpPr>
          <p:nvPr/>
        </p:nvCxnSpPr>
        <p:spPr>
          <a:xfrm flipV="1">
            <a:off x="2543185" y="4373489"/>
            <a:ext cx="1102217" cy="108432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tt linje 20">
            <a:extLst>
              <a:ext uri="{FF2B5EF4-FFF2-40B4-BE49-F238E27FC236}">
                <a16:creationId xmlns:a16="http://schemas.microsoft.com/office/drawing/2014/main" id="{170DEFAE-9F2E-4735-B346-56428E0C2571}"/>
              </a:ext>
            </a:extLst>
          </p:cNvPr>
          <p:cNvCxnSpPr>
            <a:cxnSpLocks/>
          </p:cNvCxnSpPr>
          <p:nvPr/>
        </p:nvCxnSpPr>
        <p:spPr>
          <a:xfrm flipH="1" flipV="1">
            <a:off x="5547771" y="4373489"/>
            <a:ext cx="1053044" cy="108432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tt linje 23">
            <a:extLst>
              <a:ext uri="{FF2B5EF4-FFF2-40B4-BE49-F238E27FC236}">
                <a16:creationId xmlns:a16="http://schemas.microsoft.com/office/drawing/2014/main" id="{CDCD5998-B5F3-41A8-BA51-91CA48E0D24F}"/>
              </a:ext>
            </a:extLst>
          </p:cNvPr>
          <p:cNvCxnSpPr>
            <a:cxnSpLocks/>
          </p:cNvCxnSpPr>
          <p:nvPr/>
        </p:nvCxnSpPr>
        <p:spPr>
          <a:xfrm flipH="1" flipV="1">
            <a:off x="2543185" y="1400185"/>
            <a:ext cx="1102217" cy="107093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267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ASSUMPTIONS ARE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BETS AGAINST THE FUTURE</a:t>
            </a:r>
          </a:p>
        </p:txBody>
      </p:sp>
    </p:spTree>
    <p:extLst>
      <p:ext uri="{BB962C8B-B14F-4D97-AF65-F5344CB8AC3E}">
        <p14:creationId xmlns:p14="http://schemas.microsoft.com/office/powerpoint/2010/main" val="165988805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7500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ENSEMBLE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PROGRAMMING</a:t>
            </a:r>
            <a:endParaRPr lang="nb-NO" sz="4000" dirty="0">
              <a:solidFill>
                <a:srgbClr val="3DFF06"/>
              </a:solidFill>
              <a:latin typeface="Montserrat SemiBold" panose="000007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198613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ENSEMBLES ARE A COUNTERFORCE </a:t>
            </a:r>
            <a:b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TO THE DESK FORCE</a:t>
            </a:r>
          </a:p>
        </p:txBody>
      </p:sp>
    </p:spTree>
    <p:extLst>
      <p:ext uri="{BB962C8B-B14F-4D97-AF65-F5344CB8AC3E}">
        <p14:creationId xmlns:p14="http://schemas.microsoft.com/office/powerpoint/2010/main" val="191366160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ENSEMBLES ARE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HARDER TO FOOL</a:t>
            </a:r>
            <a: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THAN YOURSELF</a:t>
            </a:r>
          </a:p>
        </p:txBody>
      </p:sp>
    </p:spTree>
    <p:extLst>
      <p:ext uri="{BB962C8B-B14F-4D97-AF65-F5344CB8AC3E}">
        <p14:creationId xmlns:p14="http://schemas.microsoft.com/office/powerpoint/2010/main" val="378720903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9209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ENSEMBLES ARE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BETTER AT FIGURING OUT</a:t>
            </a:r>
            <a: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  <a:t> </a:t>
            </a:r>
            <a:br>
              <a:rPr lang="nb-NO" sz="4000" dirty="0">
                <a:solidFill>
                  <a:srgbClr val="3DFF06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WHO TO TALK TO</a:t>
            </a:r>
          </a:p>
        </p:txBody>
      </p:sp>
    </p:spTree>
    <p:extLst>
      <p:ext uri="{BB962C8B-B14F-4D97-AF65-F5344CB8AC3E}">
        <p14:creationId xmlns:p14="http://schemas.microsoft.com/office/powerpoint/2010/main" val="237500851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ENSEMBLES OVERCOME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THE SOCIAL AWKWARDNESS</a:t>
            </a:r>
          </a:p>
        </p:txBody>
      </p:sp>
    </p:spTree>
    <p:extLst>
      <p:ext uri="{BB962C8B-B14F-4D97-AF65-F5344CB8AC3E}">
        <p14:creationId xmlns:p14="http://schemas.microsoft.com/office/powerpoint/2010/main" val="126937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F96880-669F-4662-AFA4-5339BABEBA3E}"/>
              </a:ext>
            </a:extLst>
          </p:cNvPr>
          <p:cNvSpPr txBox="1">
            <a:spLocks/>
          </p:cNvSpPr>
          <p:nvPr/>
        </p:nvSpPr>
        <p:spPr>
          <a:xfrm>
            <a:off x="2029900" y="2786400"/>
            <a:ext cx="50841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MONETARY DEBT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QUANTIFIED</a:t>
            </a:r>
          </a:p>
        </p:txBody>
      </p:sp>
    </p:spTree>
    <p:extLst>
      <p:ext uri="{BB962C8B-B14F-4D97-AF65-F5344CB8AC3E}">
        <p14:creationId xmlns:p14="http://schemas.microsoft.com/office/powerpoint/2010/main" val="203423736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ENSEMBLES ARE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ALREADY A CONVERSATION</a:t>
            </a:r>
          </a:p>
        </p:txBody>
      </p:sp>
    </p:spTree>
    <p:extLst>
      <p:ext uri="{BB962C8B-B14F-4D97-AF65-F5344CB8AC3E}">
        <p14:creationId xmlns:p14="http://schemas.microsoft.com/office/powerpoint/2010/main" val="25278501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8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WHAT ABOUT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NON-DEVELOPERS?</a:t>
            </a:r>
            <a:endParaRPr lang="nb-NO" sz="4000" dirty="0">
              <a:solidFill>
                <a:srgbClr val="FFFF00"/>
              </a:solidFill>
              <a:latin typeface="Montserrat SemiBold" panose="00000700000000000000" pitchFamily="2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590775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BACKLOG AS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DECOUPLING MECHANISM</a:t>
            </a:r>
            <a:b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BETWEEN BUSINESS AND IT</a:t>
            </a:r>
          </a:p>
        </p:txBody>
      </p:sp>
    </p:spTree>
    <p:extLst>
      <p:ext uri="{BB962C8B-B14F-4D97-AF65-F5344CB8AC3E}">
        <p14:creationId xmlns:p14="http://schemas.microsoft.com/office/powerpoint/2010/main" val="16410456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BACKLOG AS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DECOUPLING MECHANISM</a:t>
            </a:r>
            <a:b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BETWEEN BUSINESS AND 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0F9A2E-8E43-4289-9BCE-518FAAC7A5D1}"/>
              </a:ext>
            </a:extLst>
          </p:cNvPr>
          <p:cNvSpPr txBox="1">
            <a:spLocks/>
          </p:cNvSpPr>
          <p:nvPr/>
        </p:nvSpPr>
        <p:spPr>
          <a:xfrm>
            <a:off x="0" y="14646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C00C9"/>
                </a:solidFill>
                <a:latin typeface="Montserrat SemiBold" panose="00000700000000000000" pitchFamily="2" charset="0"/>
                <a:cs typeface="Montserrat Black"/>
              </a:rPr>
              <a:t>ANTIPATTERN</a:t>
            </a:r>
          </a:p>
        </p:txBody>
      </p:sp>
    </p:spTree>
    <p:extLst>
      <p:ext uri="{BB962C8B-B14F-4D97-AF65-F5344CB8AC3E}">
        <p14:creationId xmlns:p14="http://schemas.microsoft.com/office/powerpoint/2010/main" val="252538363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8151086" y="321343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7944129" y="414736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7501959" y="487433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984995" y="227950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7495868" y="155280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91E0DB7-BB2A-4C4D-A41A-DA71B98FA434}"/>
              </a:ext>
            </a:extLst>
          </p:cNvPr>
          <p:cNvSpPr/>
          <p:nvPr/>
        </p:nvSpPr>
        <p:spPr>
          <a:xfrm>
            <a:off x="3776869" y="2696401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74B5E3-6689-45CA-B1EB-43862E8CBE44}"/>
              </a:ext>
            </a:extLst>
          </p:cNvPr>
          <p:cNvSpPr/>
          <p:nvPr/>
        </p:nvSpPr>
        <p:spPr>
          <a:xfrm>
            <a:off x="4313582" y="2697226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59355E83-535D-4155-8607-8C71DDF740C1}"/>
              </a:ext>
            </a:extLst>
          </p:cNvPr>
          <p:cNvSpPr/>
          <p:nvPr/>
        </p:nvSpPr>
        <p:spPr>
          <a:xfrm>
            <a:off x="4848133" y="2697225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AA4D92F-1D63-4C0B-84C5-4CAF8325D535}"/>
              </a:ext>
            </a:extLst>
          </p:cNvPr>
          <p:cNvSpPr/>
          <p:nvPr/>
        </p:nvSpPr>
        <p:spPr>
          <a:xfrm>
            <a:off x="5378220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7333C53E-CF4B-4C80-B2AE-BA4B43E515B5}"/>
              </a:ext>
            </a:extLst>
          </p:cNvPr>
          <p:cNvSpPr/>
          <p:nvPr/>
        </p:nvSpPr>
        <p:spPr>
          <a:xfrm>
            <a:off x="3250095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13D99B9-2B3F-4EFE-8BE9-75A6B0169CA7}"/>
              </a:ext>
            </a:extLst>
          </p:cNvPr>
          <p:cNvSpPr/>
          <p:nvPr/>
        </p:nvSpPr>
        <p:spPr>
          <a:xfrm>
            <a:off x="1180378" y="322204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DEE720-E6E7-4E98-ABED-8B5AC1C955C4}"/>
              </a:ext>
            </a:extLst>
          </p:cNvPr>
          <p:cNvSpPr/>
          <p:nvPr/>
        </p:nvSpPr>
        <p:spPr>
          <a:xfrm>
            <a:off x="766465" y="2691649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F1A24F-9F61-465B-A349-FD6A8F1D4CCB}"/>
              </a:ext>
            </a:extLst>
          </p:cNvPr>
          <p:cNvSpPr/>
          <p:nvPr/>
        </p:nvSpPr>
        <p:spPr>
          <a:xfrm>
            <a:off x="498108" y="3428998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2EFE3A60-B6D1-4465-AC49-3DD4E00C34D5}"/>
              </a:ext>
            </a:extLst>
          </p:cNvPr>
          <p:cNvCxnSpPr>
            <a:cxnSpLocks/>
          </p:cNvCxnSpPr>
          <p:nvPr/>
        </p:nvCxnSpPr>
        <p:spPr>
          <a:xfrm>
            <a:off x="1828800" y="3392488"/>
            <a:ext cx="111318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5F262FF2-2864-4352-9C06-77C12518E1B8}"/>
              </a:ext>
            </a:extLst>
          </p:cNvPr>
          <p:cNvCxnSpPr>
            <a:cxnSpLocks/>
          </p:cNvCxnSpPr>
          <p:nvPr/>
        </p:nvCxnSpPr>
        <p:spPr>
          <a:xfrm flipV="1">
            <a:off x="6442858" y="2126974"/>
            <a:ext cx="878967" cy="7716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0B881617-65F2-4C77-A60C-765BBCAC1390}"/>
              </a:ext>
            </a:extLst>
          </p:cNvPr>
          <p:cNvCxnSpPr>
            <a:cxnSpLocks/>
          </p:cNvCxnSpPr>
          <p:nvPr/>
        </p:nvCxnSpPr>
        <p:spPr>
          <a:xfrm>
            <a:off x="6449484" y="4052307"/>
            <a:ext cx="872341" cy="72841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36651B6-2859-4B2F-84EF-1D4EA6940AC0}"/>
              </a:ext>
            </a:extLst>
          </p:cNvPr>
          <p:cNvCxnSpPr>
            <a:cxnSpLocks/>
          </p:cNvCxnSpPr>
          <p:nvPr/>
        </p:nvCxnSpPr>
        <p:spPr>
          <a:xfrm>
            <a:off x="6554178" y="3419878"/>
            <a:ext cx="138995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A158149C-EFDC-4274-BDD9-B63747221405}"/>
              </a:ext>
            </a:extLst>
          </p:cNvPr>
          <p:cNvCxnSpPr>
            <a:cxnSpLocks/>
          </p:cNvCxnSpPr>
          <p:nvPr/>
        </p:nvCxnSpPr>
        <p:spPr>
          <a:xfrm flipV="1">
            <a:off x="6522448" y="2627504"/>
            <a:ext cx="1180377" cy="51814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BC0BAAE8-EA5F-42AE-B1EE-C44E72D81CFC}"/>
              </a:ext>
            </a:extLst>
          </p:cNvPr>
          <p:cNvCxnSpPr>
            <a:cxnSpLocks/>
          </p:cNvCxnSpPr>
          <p:nvPr/>
        </p:nvCxnSpPr>
        <p:spPr>
          <a:xfrm>
            <a:off x="6516137" y="3760126"/>
            <a:ext cx="1186688" cy="45362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085E0F57-3DE5-456A-A840-E9D65E72586C}"/>
              </a:ext>
            </a:extLst>
          </p:cNvPr>
          <p:cNvSpPr txBox="1"/>
          <p:nvPr/>
        </p:nvSpPr>
        <p:spPr>
          <a:xfrm>
            <a:off x="-31980" y="435198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C00C9"/>
                </a:solidFill>
                <a:latin typeface="Bebas Neue" panose="020B0606020202050201" pitchFamily="34" charset="0"/>
              </a:rPr>
              <a:t>BACKLOG</a:t>
            </a: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3D8D8EBD-2A26-498B-A927-4CA07F3ACEFE}"/>
              </a:ext>
            </a:extLst>
          </p:cNvPr>
          <p:cNvSpPr txBox="1"/>
          <p:nvPr/>
        </p:nvSpPr>
        <p:spPr>
          <a:xfrm>
            <a:off x="31981" y="4343356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14A3C7"/>
                </a:solidFill>
                <a:latin typeface="Bebas Neue" panose="020B0606020202050201" pitchFamily="34" charset="0"/>
              </a:rPr>
              <a:t>BUSINESS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EA0C279F-8D7A-4DFC-A6E9-9ADCF037E2FE}"/>
              </a:ext>
            </a:extLst>
          </p:cNvPr>
          <p:cNvSpPr txBox="1"/>
          <p:nvPr/>
        </p:nvSpPr>
        <p:spPr>
          <a:xfrm>
            <a:off x="6379336" y="5648464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FFF00"/>
                </a:solidFill>
                <a:latin typeface="Bebas Neue" panose="020B0606020202050201" pitchFamily="34" charset="0"/>
              </a:rPr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34257289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8151086" y="321343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7944129" y="414736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7501959" y="487433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984995" y="227950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7495868" y="155280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91E0DB7-BB2A-4C4D-A41A-DA71B98FA434}"/>
              </a:ext>
            </a:extLst>
          </p:cNvPr>
          <p:cNvSpPr/>
          <p:nvPr/>
        </p:nvSpPr>
        <p:spPr>
          <a:xfrm>
            <a:off x="3776869" y="2696401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74B5E3-6689-45CA-B1EB-43862E8CBE44}"/>
              </a:ext>
            </a:extLst>
          </p:cNvPr>
          <p:cNvSpPr/>
          <p:nvPr/>
        </p:nvSpPr>
        <p:spPr>
          <a:xfrm>
            <a:off x="4313582" y="2697226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59355E83-535D-4155-8607-8C71DDF740C1}"/>
              </a:ext>
            </a:extLst>
          </p:cNvPr>
          <p:cNvSpPr/>
          <p:nvPr/>
        </p:nvSpPr>
        <p:spPr>
          <a:xfrm>
            <a:off x="4848133" y="2697225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AA4D92F-1D63-4C0B-84C5-4CAF8325D535}"/>
              </a:ext>
            </a:extLst>
          </p:cNvPr>
          <p:cNvSpPr/>
          <p:nvPr/>
        </p:nvSpPr>
        <p:spPr>
          <a:xfrm>
            <a:off x="5378220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7333C53E-CF4B-4C80-B2AE-BA4B43E515B5}"/>
              </a:ext>
            </a:extLst>
          </p:cNvPr>
          <p:cNvSpPr/>
          <p:nvPr/>
        </p:nvSpPr>
        <p:spPr>
          <a:xfrm>
            <a:off x="3250095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13D99B9-2B3F-4EFE-8BE9-75A6B0169CA7}"/>
              </a:ext>
            </a:extLst>
          </p:cNvPr>
          <p:cNvSpPr/>
          <p:nvPr/>
        </p:nvSpPr>
        <p:spPr>
          <a:xfrm>
            <a:off x="1180378" y="322204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DEE720-E6E7-4E98-ABED-8B5AC1C955C4}"/>
              </a:ext>
            </a:extLst>
          </p:cNvPr>
          <p:cNvSpPr/>
          <p:nvPr/>
        </p:nvSpPr>
        <p:spPr>
          <a:xfrm>
            <a:off x="766465" y="2691649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F1A24F-9F61-465B-A349-FD6A8F1D4CCB}"/>
              </a:ext>
            </a:extLst>
          </p:cNvPr>
          <p:cNvSpPr/>
          <p:nvPr/>
        </p:nvSpPr>
        <p:spPr>
          <a:xfrm>
            <a:off x="498108" y="3428998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2EFE3A60-B6D1-4465-AC49-3DD4E00C34D5}"/>
              </a:ext>
            </a:extLst>
          </p:cNvPr>
          <p:cNvCxnSpPr>
            <a:cxnSpLocks/>
          </p:cNvCxnSpPr>
          <p:nvPr/>
        </p:nvCxnSpPr>
        <p:spPr>
          <a:xfrm>
            <a:off x="1828800" y="3392488"/>
            <a:ext cx="111318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5F262FF2-2864-4352-9C06-77C12518E1B8}"/>
              </a:ext>
            </a:extLst>
          </p:cNvPr>
          <p:cNvCxnSpPr>
            <a:cxnSpLocks/>
          </p:cNvCxnSpPr>
          <p:nvPr/>
        </p:nvCxnSpPr>
        <p:spPr>
          <a:xfrm flipV="1">
            <a:off x="6442858" y="2126974"/>
            <a:ext cx="878967" cy="7716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0B881617-65F2-4C77-A60C-765BBCAC1390}"/>
              </a:ext>
            </a:extLst>
          </p:cNvPr>
          <p:cNvCxnSpPr>
            <a:cxnSpLocks/>
          </p:cNvCxnSpPr>
          <p:nvPr/>
        </p:nvCxnSpPr>
        <p:spPr>
          <a:xfrm>
            <a:off x="6449484" y="4052307"/>
            <a:ext cx="872341" cy="72841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36651B6-2859-4B2F-84EF-1D4EA6940AC0}"/>
              </a:ext>
            </a:extLst>
          </p:cNvPr>
          <p:cNvCxnSpPr>
            <a:cxnSpLocks/>
          </p:cNvCxnSpPr>
          <p:nvPr/>
        </p:nvCxnSpPr>
        <p:spPr>
          <a:xfrm>
            <a:off x="6554178" y="3419878"/>
            <a:ext cx="138995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A158149C-EFDC-4274-BDD9-B63747221405}"/>
              </a:ext>
            </a:extLst>
          </p:cNvPr>
          <p:cNvCxnSpPr>
            <a:cxnSpLocks/>
          </p:cNvCxnSpPr>
          <p:nvPr/>
        </p:nvCxnSpPr>
        <p:spPr>
          <a:xfrm flipV="1">
            <a:off x="6522448" y="2627504"/>
            <a:ext cx="1180377" cy="51814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BC0BAAE8-EA5F-42AE-B1EE-C44E72D81CFC}"/>
              </a:ext>
            </a:extLst>
          </p:cNvPr>
          <p:cNvCxnSpPr>
            <a:cxnSpLocks/>
          </p:cNvCxnSpPr>
          <p:nvPr/>
        </p:nvCxnSpPr>
        <p:spPr>
          <a:xfrm>
            <a:off x="6516137" y="3760126"/>
            <a:ext cx="1186688" cy="45362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085E0F57-3DE5-456A-A840-E9D65E72586C}"/>
              </a:ext>
            </a:extLst>
          </p:cNvPr>
          <p:cNvSpPr txBox="1"/>
          <p:nvPr/>
        </p:nvSpPr>
        <p:spPr>
          <a:xfrm>
            <a:off x="-31980" y="435198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C00C9"/>
                </a:solidFill>
                <a:latin typeface="Bebas Neue" panose="020B0606020202050201" pitchFamily="34" charset="0"/>
              </a:rPr>
              <a:t>BACKLOG</a:t>
            </a: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3D8D8EBD-2A26-498B-A927-4CA07F3ACEFE}"/>
              </a:ext>
            </a:extLst>
          </p:cNvPr>
          <p:cNvSpPr txBox="1"/>
          <p:nvPr/>
        </p:nvSpPr>
        <p:spPr>
          <a:xfrm>
            <a:off x="31981" y="4343356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14A3C7"/>
                </a:solidFill>
                <a:latin typeface="Bebas Neue" panose="020B0606020202050201" pitchFamily="34" charset="0"/>
              </a:rPr>
              <a:t>BUSINESS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EA0C279F-8D7A-4DFC-A6E9-9ADCF037E2FE}"/>
              </a:ext>
            </a:extLst>
          </p:cNvPr>
          <p:cNvSpPr txBox="1"/>
          <p:nvPr/>
        </p:nvSpPr>
        <p:spPr>
          <a:xfrm>
            <a:off x="6379336" y="5648464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FFF00"/>
                </a:solidFill>
                <a:latin typeface="Bebas Neue" panose="020B0606020202050201" pitchFamily="34" charset="0"/>
              </a:rPr>
              <a:t>DEVELOPERS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B0D2460-456F-4F0B-ACED-B24807532C8B}"/>
              </a:ext>
            </a:extLst>
          </p:cNvPr>
          <p:cNvSpPr txBox="1">
            <a:spLocks/>
          </p:cNvSpPr>
          <p:nvPr/>
        </p:nvSpPr>
        <p:spPr>
          <a:xfrm>
            <a:off x="9938" y="735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NO FEEDBACK</a:t>
            </a:r>
          </a:p>
        </p:txBody>
      </p:sp>
    </p:spTree>
    <p:extLst>
      <p:ext uri="{BB962C8B-B14F-4D97-AF65-F5344CB8AC3E}">
        <p14:creationId xmlns:p14="http://schemas.microsoft.com/office/powerpoint/2010/main" val="12567327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llipse 59">
            <a:extLst>
              <a:ext uri="{FF2B5EF4-FFF2-40B4-BE49-F238E27FC236}">
                <a16:creationId xmlns:a16="http://schemas.microsoft.com/office/drawing/2014/main" id="{1115A29E-7277-4EFF-BB3D-4C96805A6160}"/>
              </a:ext>
            </a:extLst>
          </p:cNvPr>
          <p:cNvSpPr/>
          <p:nvPr/>
        </p:nvSpPr>
        <p:spPr>
          <a:xfrm>
            <a:off x="8151086" y="321343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86C0B23F-5B45-432A-B89B-27A951546E68}"/>
              </a:ext>
            </a:extLst>
          </p:cNvPr>
          <p:cNvSpPr/>
          <p:nvPr/>
        </p:nvSpPr>
        <p:spPr>
          <a:xfrm>
            <a:off x="7944129" y="414736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C10A52E-3307-4F8D-BE4C-ED72C7D10358}"/>
              </a:ext>
            </a:extLst>
          </p:cNvPr>
          <p:cNvSpPr/>
          <p:nvPr/>
        </p:nvSpPr>
        <p:spPr>
          <a:xfrm>
            <a:off x="7501959" y="487433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696F283-E8FB-4388-91DB-AD8629FD6353}"/>
              </a:ext>
            </a:extLst>
          </p:cNvPr>
          <p:cNvSpPr/>
          <p:nvPr/>
        </p:nvSpPr>
        <p:spPr>
          <a:xfrm>
            <a:off x="7984995" y="2279502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BC79B493-B454-4BE9-943F-23BF451BCECB}"/>
              </a:ext>
            </a:extLst>
          </p:cNvPr>
          <p:cNvSpPr/>
          <p:nvPr/>
        </p:nvSpPr>
        <p:spPr>
          <a:xfrm>
            <a:off x="7495868" y="1552805"/>
            <a:ext cx="413913" cy="41391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91E0DB7-BB2A-4C4D-A41A-DA71B98FA434}"/>
              </a:ext>
            </a:extLst>
          </p:cNvPr>
          <p:cNvSpPr/>
          <p:nvPr/>
        </p:nvSpPr>
        <p:spPr>
          <a:xfrm>
            <a:off x="3776869" y="2696401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574B5E3-6689-45CA-B1EB-43862E8CBE44}"/>
              </a:ext>
            </a:extLst>
          </p:cNvPr>
          <p:cNvSpPr/>
          <p:nvPr/>
        </p:nvSpPr>
        <p:spPr>
          <a:xfrm>
            <a:off x="4313582" y="2697226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59355E83-535D-4155-8607-8C71DDF740C1}"/>
              </a:ext>
            </a:extLst>
          </p:cNvPr>
          <p:cNvSpPr/>
          <p:nvPr/>
        </p:nvSpPr>
        <p:spPr>
          <a:xfrm>
            <a:off x="4848133" y="2697225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BAA4D92F-1D63-4C0B-84C5-4CAF8325D535}"/>
              </a:ext>
            </a:extLst>
          </p:cNvPr>
          <p:cNvSpPr/>
          <p:nvPr/>
        </p:nvSpPr>
        <p:spPr>
          <a:xfrm>
            <a:off x="5378220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7333C53E-CF4B-4C80-B2AE-BA4B43E515B5}"/>
              </a:ext>
            </a:extLst>
          </p:cNvPr>
          <p:cNvSpPr/>
          <p:nvPr/>
        </p:nvSpPr>
        <p:spPr>
          <a:xfrm>
            <a:off x="3250095" y="2696730"/>
            <a:ext cx="536713" cy="1471167"/>
          </a:xfrm>
          <a:prstGeom prst="rect">
            <a:avLst/>
          </a:prstGeom>
          <a:noFill/>
          <a:ln w="63500">
            <a:solidFill>
              <a:srgbClr val="FC00C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C00C9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13D99B9-2B3F-4EFE-8BE9-75A6B0169CA7}"/>
              </a:ext>
            </a:extLst>
          </p:cNvPr>
          <p:cNvSpPr/>
          <p:nvPr/>
        </p:nvSpPr>
        <p:spPr>
          <a:xfrm>
            <a:off x="1180378" y="3222043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DEE720-E6E7-4E98-ABED-8B5AC1C955C4}"/>
              </a:ext>
            </a:extLst>
          </p:cNvPr>
          <p:cNvSpPr/>
          <p:nvPr/>
        </p:nvSpPr>
        <p:spPr>
          <a:xfrm>
            <a:off x="766465" y="2691649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8F1A24F-9F61-465B-A349-FD6A8F1D4CCB}"/>
              </a:ext>
            </a:extLst>
          </p:cNvPr>
          <p:cNvSpPr/>
          <p:nvPr/>
        </p:nvSpPr>
        <p:spPr>
          <a:xfrm>
            <a:off x="498108" y="3428998"/>
            <a:ext cx="413913" cy="413913"/>
          </a:xfrm>
          <a:prstGeom prst="ellipse">
            <a:avLst/>
          </a:prstGeom>
          <a:solidFill>
            <a:srgbClr val="14A3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14A3C7"/>
              </a:solidFill>
            </a:endParaRPr>
          </a:p>
        </p:txBody>
      </p:sp>
      <p:cxnSp>
        <p:nvCxnSpPr>
          <p:cNvPr id="5" name="Rett pilkobling 4">
            <a:extLst>
              <a:ext uri="{FF2B5EF4-FFF2-40B4-BE49-F238E27FC236}">
                <a16:creationId xmlns:a16="http://schemas.microsoft.com/office/drawing/2014/main" id="{2EFE3A60-B6D1-4465-AC49-3DD4E00C34D5}"/>
              </a:ext>
            </a:extLst>
          </p:cNvPr>
          <p:cNvCxnSpPr>
            <a:cxnSpLocks/>
          </p:cNvCxnSpPr>
          <p:nvPr/>
        </p:nvCxnSpPr>
        <p:spPr>
          <a:xfrm>
            <a:off x="1828800" y="3392488"/>
            <a:ext cx="1113183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ett pilkobling 21">
            <a:extLst>
              <a:ext uri="{FF2B5EF4-FFF2-40B4-BE49-F238E27FC236}">
                <a16:creationId xmlns:a16="http://schemas.microsoft.com/office/drawing/2014/main" id="{5F262FF2-2864-4352-9C06-77C12518E1B8}"/>
              </a:ext>
            </a:extLst>
          </p:cNvPr>
          <p:cNvCxnSpPr>
            <a:cxnSpLocks/>
          </p:cNvCxnSpPr>
          <p:nvPr/>
        </p:nvCxnSpPr>
        <p:spPr>
          <a:xfrm flipV="1">
            <a:off x="6442858" y="2126974"/>
            <a:ext cx="878967" cy="77163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tt pilkobling 22">
            <a:extLst>
              <a:ext uri="{FF2B5EF4-FFF2-40B4-BE49-F238E27FC236}">
                <a16:creationId xmlns:a16="http://schemas.microsoft.com/office/drawing/2014/main" id="{0B881617-65F2-4C77-A60C-765BBCAC1390}"/>
              </a:ext>
            </a:extLst>
          </p:cNvPr>
          <p:cNvCxnSpPr>
            <a:cxnSpLocks/>
          </p:cNvCxnSpPr>
          <p:nvPr/>
        </p:nvCxnSpPr>
        <p:spPr>
          <a:xfrm>
            <a:off x="6449484" y="4052307"/>
            <a:ext cx="872341" cy="72841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tt pilkobling 24">
            <a:extLst>
              <a:ext uri="{FF2B5EF4-FFF2-40B4-BE49-F238E27FC236}">
                <a16:creationId xmlns:a16="http://schemas.microsoft.com/office/drawing/2014/main" id="{A36651B6-2859-4B2F-84EF-1D4EA6940AC0}"/>
              </a:ext>
            </a:extLst>
          </p:cNvPr>
          <p:cNvCxnSpPr>
            <a:cxnSpLocks/>
          </p:cNvCxnSpPr>
          <p:nvPr/>
        </p:nvCxnSpPr>
        <p:spPr>
          <a:xfrm>
            <a:off x="6554178" y="3419878"/>
            <a:ext cx="138995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tt pilkobling 28">
            <a:extLst>
              <a:ext uri="{FF2B5EF4-FFF2-40B4-BE49-F238E27FC236}">
                <a16:creationId xmlns:a16="http://schemas.microsoft.com/office/drawing/2014/main" id="{A158149C-EFDC-4274-BDD9-B63747221405}"/>
              </a:ext>
            </a:extLst>
          </p:cNvPr>
          <p:cNvCxnSpPr>
            <a:cxnSpLocks/>
          </p:cNvCxnSpPr>
          <p:nvPr/>
        </p:nvCxnSpPr>
        <p:spPr>
          <a:xfrm flipV="1">
            <a:off x="6522448" y="2627504"/>
            <a:ext cx="1180377" cy="51814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Rett pilkobling 33">
            <a:extLst>
              <a:ext uri="{FF2B5EF4-FFF2-40B4-BE49-F238E27FC236}">
                <a16:creationId xmlns:a16="http://schemas.microsoft.com/office/drawing/2014/main" id="{BC0BAAE8-EA5F-42AE-B1EE-C44E72D81CFC}"/>
              </a:ext>
            </a:extLst>
          </p:cNvPr>
          <p:cNvCxnSpPr>
            <a:cxnSpLocks/>
          </p:cNvCxnSpPr>
          <p:nvPr/>
        </p:nvCxnSpPr>
        <p:spPr>
          <a:xfrm>
            <a:off x="6516137" y="3760126"/>
            <a:ext cx="1186688" cy="45362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085E0F57-3DE5-456A-A840-E9D65E72586C}"/>
              </a:ext>
            </a:extLst>
          </p:cNvPr>
          <p:cNvSpPr txBox="1"/>
          <p:nvPr/>
        </p:nvSpPr>
        <p:spPr>
          <a:xfrm>
            <a:off x="-31980" y="435198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C00C9"/>
                </a:solidFill>
                <a:latin typeface="Bebas Neue" panose="020B0606020202050201" pitchFamily="34" charset="0"/>
              </a:rPr>
              <a:t>BACKLOG</a:t>
            </a: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3D8D8EBD-2A26-498B-A927-4CA07F3ACEFE}"/>
              </a:ext>
            </a:extLst>
          </p:cNvPr>
          <p:cNvSpPr txBox="1"/>
          <p:nvPr/>
        </p:nvSpPr>
        <p:spPr>
          <a:xfrm>
            <a:off x="31981" y="4343356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14A3C7"/>
                </a:solidFill>
                <a:latin typeface="Bebas Neue" panose="020B0606020202050201" pitchFamily="34" charset="0"/>
              </a:rPr>
              <a:t>BUSINESS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EA0C279F-8D7A-4DFC-A6E9-9ADCF037E2FE}"/>
              </a:ext>
            </a:extLst>
          </p:cNvPr>
          <p:cNvSpPr txBox="1"/>
          <p:nvPr/>
        </p:nvSpPr>
        <p:spPr>
          <a:xfrm>
            <a:off x="6379336" y="5648464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4000" dirty="0">
                <a:solidFill>
                  <a:srgbClr val="FFFF00"/>
                </a:solidFill>
                <a:latin typeface="Bebas Neue" panose="020B0606020202050201" pitchFamily="34" charset="0"/>
              </a:rPr>
              <a:t>DEVELOPERS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B0D2460-456F-4F0B-ACED-B24807532C8B}"/>
              </a:ext>
            </a:extLst>
          </p:cNvPr>
          <p:cNvSpPr txBox="1">
            <a:spLocks/>
          </p:cNvSpPr>
          <p:nvPr/>
        </p:nvSpPr>
        <p:spPr>
          <a:xfrm>
            <a:off x="9938" y="7353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NO CONVERSATION</a:t>
            </a:r>
          </a:p>
        </p:txBody>
      </p:sp>
    </p:spTree>
    <p:extLst>
      <p:ext uri="{BB962C8B-B14F-4D97-AF65-F5344CB8AC3E}">
        <p14:creationId xmlns:p14="http://schemas.microsoft.com/office/powerpoint/2010/main" val="21961784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BY-PRODUCT OF </a:t>
            </a:r>
            <a:b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SemiBold" panose="00000700000000000000" pitchFamily="2" charset="0"/>
                <a:cs typeface="Montserrat Black"/>
              </a:rPr>
              <a:t>THE FEATURE FACTORY IS </a:t>
            </a:r>
            <a:r>
              <a:rPr lang="nb-NO" sz="4000" dirty="0">
                <a:solidFill>
                  <a:srgbClr val="FFFF00"/>
                </a:solidFill>
                <a:latin typeface="Montserrat SemiBold" panose="00000700000000000000" pitchFamily="2" charset="0"/>
                <a:cs typeface="Montserrat Black"/>
              </a:rPr>
              <a:t>SOCIO-TECHNICAL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2814475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3556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978" y="2786400"/>
            <a:ext cx="73938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WE HAVE COME A LONG WAY FROM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UGLY CODE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534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D63A5-C331-4CF1-82D0-1F9E1FF1324C}"/>
              </a:ext>
            </a:extLst>
          </p:cNvPr>
          <p:cNvSpPr txBox="1">
            <a:spLocks/>
          </p:cNvSpPr>
          <p:nvPr/>
        </p:nvSpPr>
        <p:spPr>
          <a:xfrm>
            <a:off x="1697254" y="2786400"/>
            <a:ext cx="574949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MEASURABLE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IS TECHNICAL DEBT?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021977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534" y="2786400"/>
            <a:ext cx="810447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WHY DO WE STILL TALK ABOUT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213162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60" y="2516400"/>
            <a:ext cx="8448466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CONSEQUENCES ARE MADE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MANIFEST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VISIBLE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AT THE TECHNICAL LEVEL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6578741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2516400"/>
            <a:ext cx="801016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DEVELOPERS LOOK 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SOLUTIONS TO SOFT PROBLEMS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878910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2786400"/>
            <a:ext cx="801016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SOFT PROBLEMS ARE THE HARD PROBLEMS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706936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1463" y="2786400"/>
            <a:ext cx="5893325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TASKS ARE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TEMPTING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66726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FIT OUR TRAINING AND EXPERTISE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96672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11" y="251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INVOLVE LITTLE IN TERMS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PSYCHOLOGY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POLITICS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276906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539" y="2786400"/>
            <a:ext cx="637717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THEY RARELY LEAD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498698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WORK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PUZZLE SOLVING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98791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734" y="2786400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MODELLING WORK REVEALS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TENSIONS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4786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436A05-9592-41B3-A126-590C34228B26}"/>
              </a:ext>
            </a:extLst>
          </p:cNvPr>
          <p:cNvSpPr txBox="1">
            <a:spLocks/>
          </p:cNvSpPr>
          <p:nvPr/>
        </p:nvSpPr>
        <p:spPr>
          <a:xfrm>
            <a:off x="207904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HOW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BIG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IS OUR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TECHNICAL DEBT?</a:t>
            </a:r>
          </a:p>
        </p:txBody>
      </p:sp>
    </p:spTree>
    <p:extLst>
      <p:ext uri="{BB962C8B-B14F-4D97-AF65-F5344CB8AC3E}">
        <p14:creationId xmlns:p14="http://schemas.microsoft.com/office/powerpoint/2010/main" val="37860279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689" y="2516400"/>
            <a:ext cx="74053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MAY HAVE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REORGANIZE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IN ORDER TO BE ABLE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REFACTOR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317063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725" y="2774742"/>
            <a:ext cx="717855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A MEME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SUCCESSFUL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43388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252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FD6AB-C335-4EDE-AEA9-F1D2CD493271}"/>
              </a:ext>
            </a:extLst>
          </p:cNvPr>
          <p:cNvSpPr txBox="1">
            <a:spLocks/>
          </p:cNvSpPr>
          <p:nvPr/>
        </p:nvSpPr>
        <p:spPr>
          <a:xfrm>
            <a:off x="1657348" y="2515879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GREATEST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EXPLANATION POWER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348583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253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C0A60-C43A-420B-A1DE-08A9D924C369}"/>
              </a:ext>
            </a:extLst>
          </p:cNvPr>
          <p:cNvSpPr txBox="1">
            <a:spLocks/>
          </p:cNvSpPr>
          <p:nvPr/>
        </p:nvSpPr>
        <p:spPr>
          <a:xfrm>
            <a:off x="1347382" y="2516400"/>
            <a:ext cx="644923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MOST EFFECTIVE AT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REDUCING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COGNITIVE DISSONANCE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843938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254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3386" y="2516400"/>
            <a:ext cx="756813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THERE ARE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 TECHNICAL SOLUTIONS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TECHNICAL DEBT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9916480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255</a:t>
            </a:fld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0E77-357B-45DA-9578-7E123C86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18530" y="2786400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ISN’T TECHNICAL</a:t>
            </a:r>
          </a:p>
        </p:txBody>
      </p:sp>
    </p:spTree>
    <p:extLst>
      <p:ext uri="{BB962C8B-B14F-4D97-AF65-F5344CB8AC3E}">
        <p14:creationId xmlns:p14="http://schemas.microsoft.com/office/powerpoint/2010/main" val="48013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4A2B7E-4D9F-48EC-89D4-F88FB86BE863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WE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TECHNICALLY SOLVENT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4147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04C338-70A6-4E59-97D5-9306B5F6E53F}"/>
              </a:ext>
            </a:extLst>
          </p:cNvPr>
          <p:cNvSpPr txBox="1">
            <a:spLocks/>
          </p:cNvSpPr>
          <p:nvPr/>
        </p:nvSpPr>
        <p:spPr>
          <a:xfrm>
            <a:off x="103952" y="2786400"/>
            <a:ext cx="893609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CAN WE GO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TECHNICALLY BANKRUPT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???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586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026680-C524-4848-830B-11D1B3D3E3EE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 REALLY?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7216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026680-C524-4848-830B-11D1B3D3E3EE}"/>
              </a:ext>
            </a:extLst>
          </p:cNvPr>
          <p:cNvSpPr txBox="1">
            <a:spLocks/>
          </p:cNvSpPr>
          <p:nvPr/>
        </p:nvSpPr>
        <p:spPr>
          <a:xfrm>
            <a:off x="1422983" y="3095205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IT STARTED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761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325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026680-C524-4848-830B-11D1B3D3E3EE}"/>
              </a:ext>
            </a:extLst>
          </p:cNvPr>
          <p:cNvSpPr txBox="1">
            <a:spLocks/>
          </p:cNvSpPr>
          <p:nvPr/>
        </p:nvSpPr>
        <p:spPr>
          <a:xfrm>
            <a:off x="1422983" y="3095205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HOW IT’S GOING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7913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600" y="6058694"/>
            <a:ext cx="2133600" cy="365125"/>
          </a:xfrm>
        </p:spPr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BD66B6-C695-4A63-8079-EE4A36529C3D}"/>
              </a:ext>
            </a:extLst>
          </p:cNvPr>
          <p:cNvSpPr txBox="1">
            <a:spLocks/>
          </p:cNvSpPr>
          <p:nvPr/>
        </p:nvSpPr>
        <p:spPr>
          <a:xfrm>
            <a:off x="1549400" y="25164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WHAT DOES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 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04772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D20948-E50E-45B5-8585-251570D43E5B}"/>
              </a:ext>
            </a:extLst>
          </p:cNvPr>
          <p:cNvSpPr txBox="1">
            <a:spLocks/>
          </p:cNvSpPr>
          <p:nvPr/>
        </p:nvSpPr>
        <p:spPr>
          <a:xfrm>
            <a:off x="1549400" y="31212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”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UGLY CODE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”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1172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632050-64CE-4283-B27A-AED7AE36F74B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WHAT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CAUSES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TECHNICAL DEBT?</a:t>
            </a:r>
            <a:endParaRPr lang="nb-NO" sz="4000" dirty="0">
              <a:solidFill>
                <a:srgbClr val="FFFFFF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5802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25E10-87D1-4ED0-B283-B02E955F7B1B}"/>
              </a:ext>
            </a:extLst>
          </p:cNvPr>
          <p:cNvSpPr txBox="1">
            <a:spLocks/>
          </p:cNvSpPr>
          <p:nvPr/>
        </p:nvSpPr>
        <p:spPr>
          <a:xfrm>
            <a:off x="1549400" y="2786332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WHAT MAKES THE CODE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UGLY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FF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7274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7B120-F03A-4ED8-A5EE-76910FD1BCAC}"/>
              </a:ext>
            </a:extLst>
          </p:cNvPr>
          <p:cNvSpPr txBox="1">
            <a:spLocks/>
          </p:cNvSpPr>
          <p:nvPr/>
        </p:nvSpPr>
        <p:spPr>
          <a:xfrm>
            <a:off x="1549400" y="3121200"/>
            <a:ext cx="62980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LACK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TIME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6764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1DAAC2-5BFA-4FCC-B0B5-47CE3E5E2536}"/>
              </a:ext>
            </a:extLst>
          </p:cNvPr>
          <p:cNvSpPr txBox="1">
            <a:spLocks/>
          </p:cNvSpPr>
          <p:nvPr/>
        </p:nvSpPr>
        <p:spPr>
          <a:xfrm>
            <a:off x="627062" y="2786332"/>
            <a:ext cx="779494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MY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PROJECT MANAGER 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DOESN’T UNDERSTAND ME?</a:t>
            </a:r>
          </a:p>
        </p:txBody>
      </p:sp>
    </p:spTree>
    <p:extLst>
      <p:ext uri="{BB962C8B-B14F-4D97-AF65-F5344CB8AC3E}">
        <p14:creationId xmlns:p14="http://schemas.microsoft.com/office/powerpoint/2010/main" val="161044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3C004-D351-4770-9821-9FB1F46A67B0}"/>
              </a:ext>
            </a:extLst>
          </p:cNvPr>
          <p:cNvSpPr txBox="1">
            <a:spLocks/>
          </p:cNvSpPr>
          <p:nvPr/>
        </p:nvSpPr>
        <p:spPr>
          <a:xfrm>
            <a:off x="627062" y="2786332"/>
            <a:ext cx="779494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UX PEOPLE 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ARE UNREALISTIC DREAMERS?</a:t>
            </a:r>
          </a:p>
        </p:txBody>
      </p:sp>
    </p:spTree>
    <p:extLst>
      <p:ext uri="{BB962C8B-B14F-4D97-AF65-F5344CB8AC3E}">
        <p14:creationId xmlns:p14="http://schemas.microsoft.com/office/powerpoint/2010/main" val="3780133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C9218D-9497-4544-AE45-7F6FE42215B5}"/>
              </a:ext>
            </a:extLst>
          </p:cNvPr>
          <p:cNvSpPr txBox="1">
            <a:spLocks/>
          </p:cNvSpPr>
          <p:nvPr/>
        </p:nvSpPr>
        <p:spPr>
          <a:xfrm>
            <a:off x="0" y="278633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PREVIOUS DEVELOPER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WAS INCOMPETENT?</a:t>
            </a:r>
          </a:p>
        </p:txBody>
      </p:sp>
    </p:spTree>
    <p:extLst>
      <p:ext uri="{BB962C8B-B14F-4D97-AF65-F5344CB8AC3E}">
        <p14:creationId xmlns:p14="http://schemas.microsoft.com/office/powerpoint/2010/main" val="28968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BD66B6-C695-4A63-8079-EE4A36529C3D}"/>
              </a:ext>
            </a:extLst>
          </p:cNvPr>
          <p:cNvSpPr txBox="1">
            <a:spLocks/>
          </p:cNvSpPr>
          <p:nvPr/>
        </p:nvSpPr>
        <p:spPr>
          <a:xfrm>
            <a:off x="0" y="2516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DOES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TECHNICAL DEBT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LOOK LIKE?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955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623" y="2786400"/>
            <a:ext cx="612475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TECHNICAL DEBT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AS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MEME</a:t>
            </a:r>
          </a:p>
        </p:txBody>
      </p:sp>
    </p:spTree>
    <p:extLst>
      <p:ext uri="{BB962C8B-B14F-4D97-AF65-F5344CB8AC3E}">
        <p14:creationId xmlns:p14="http://schemas.microsoft.com/office/powerpoint/2010/main" val="68571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5A491F-11F9-404F-90A4-2211E08B09CC}"/>
              </a:ext>
            </a:extLst>
          </p:cNvPr>
          <p:cNvSpPr txBox="1">
            <a:spLocks/>
          </p:cNvSpPr>
          <p:nvPr/>
        </p:nvSpPr>
        <p:spPr>
          <a:xfrm>
            <a:off x="1301056" y="2516400"/>
            <a:ext cx="654188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HEAPS OF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FLAGS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,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BRANCHES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INDIRECTIONS</a:t>
            </a:r>
          </a:p>
        </p:txBody>
      </p:sp>
    </p:spTree>
    <p:extLst>
      <p:ext uri="{BB962C8B-B14F-4D97-AF65-F5344CB8AC3E}">
        <p14:creationId xmlns:p14="http://schemas.microsoft.com/office/powerpoint/2010/main" val="2490603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lassholder for innho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1"/>
            <a:ext cx="9144000" cy="70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0A9675-11DA-4138-810D-1E8672D5FD1C}"/>
              </a:ext>
            </a:extLst>
          </p:cNvPr>
          <p:cNvSpPr txBox="1">
            <a:spLocks/>
          </p:cNvSpPr>
          <p:nvPr/>
        </p:nvSpPr>
        <p:spPr>
          <a:xfrm>
            <a:off x="776805" y="251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ISOLATE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CODE RELATED TO A SINGLE FEATURE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44464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160F23-6C18-4912-88DB-24C620379613}"/>
              </a:ext>
            </a:extLst>
          </p:cNvPr>
          <p:cNvSpPr txBox="1">
            <a:spLocks/>
          </p:cNvSpPr>
          <p:nvPr/>
        </p:nvSpPr>
        <p:spPr>
          <a:xfrm>
            <a:off x="776805" y="251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DETERMINE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WHERE ONE THING ENDS AND ANOTHER BEGINS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45951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710766-B820-4D8F-B2EA-46EE6D483459}"/>
              </a:ext>
            </a:extLst>
          </p:cNvPr>
          <p:cNvSpPr txBox="1">
            <a:spLocks/>
          </p:cNvSpPr>
          <p:nvPr/>
        </p:nvSpPr>
        <p:spPr>
          <a:xfrm>
            <a:off x="786256" y="2786332"/>
            <a:ext cx="727286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DIFFICULT TO PREDICT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 EFFECT OF CHANGES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62794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9D25A5-13E8-45E2-89D1-C59FCA518C54}"/>
              </a:ext>
            </a:extLst>
          </p:cNvPr>
          <p:cNvSpPr txBox="1">
            <a:spLocks/>
          </p:cNvSpPr>
          <p:nvPr/>
        </p:nvSpPr>
        <p:spPr>
          <a:xfrm>
            <a:off x="786255" y="2786332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DIFFICULT TO REASON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ABOUT THE CODE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7913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2331" y="2786400"/>
            <a:ext cx="75903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DOES THIS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INDICATE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975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7286" y="251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THAT THE PRODUCT OWNER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DOESN’T UNDERSTAND TECHNOLOGY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chemeClr val="bg1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3582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1444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THE PREVIOUS DEVELOPER USED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THE WRONG FRAMEWORK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FOR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92801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51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SHOULD INTRODUCE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MICRO SERVICES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640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44C4CE-3A93-434E-AA36-D6415054B79D}"/>
              </a:ext>
            </a:extLst>
          </p:cNvPr>
          <p:cNvSpPr txBox="1">
            <a:spLocks/>
          </p:cNvSpPr>
          <p:nvPr/>
        </p:nvSpPr>
        <p:spPr>
          <a:xfrm>
            <a:off x="1509623" y="3120127"/>
            <a:ext cx="61247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MEME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TICS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55230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NEED 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NOSQL DATABASE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8823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WE SHOULD GO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SERVERLESS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504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6496" y="27864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MOVE EVERYTHING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KUBERNETES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918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17200" y="3121200"/>
            <a:ext cx="749966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NO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2039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6000" y="3121200"/>
            <a:ext cx="855808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(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THAT MUCH WAS OBVIOUS. </a:t>
            </a:r>
            <a:r>
              <a:rPr lang="nb-NO" sz="4000" dirty="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3126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3746" y="251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BUT IT’S ALSO OBVIOUS THAT SOMETHING HAS GONE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FUNDAMENTALLY WRONG</a:t>
            </a:r>
          </a:p>
        </p:txBody>
      </p:sp>
    </p:spTree>
    <p:extLst>
      <p:ext uri="{BB962C8B-B14F-4D97-AF65-F5344CB8AC3E}">
        <p14:creationId xmlns:p14="http://schemas.microsoft.com/office/powerpoint/2010/main" val="3722844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CAPTURING THE BUSINESS DOMAIN IN SOFTWARE</a:t>
            </a:r>
          </a:p>
        </p:txBody>
      </p:sp>
    </p:spTree>
    <p:extLst>
      <p:ext uri="{BB962C8B-B14F-4D97-AF65-F5344CB8AC3E}">
        <p14:creationId xmlns:p14="http://schemas.microsoft.com/office/powerpoint/2010/main" val="2988371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UNDERSTANDING THE BUSINESS DOMAIN</a:t>
            </a:r>
          </a:p>
        </p:txBody>
      </p:sp>
    </p:spTree>
    <p:extLst>
      <p:ext uri="{BB962C8B-B14F-4D97-AF65-F5344CB8AC3E}">
        <p14:creationId xmlns:p14="http://schemas.microsoft.com/office/powerpoint/2010/main" val="566121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MAKING AND ENFORCING DECISIONS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2406" y="2174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SOMETHING HAS GONE WRONG IN THE PROCESS OF</a:t>
            </a:r>
          </a:p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FINDING A SUITABLE REPRESENTATION OF THE DOMAIN IN SOFTWARE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6C91CC-ED31-4017-9D86-ADB6D44F2BC6}"/>
              </a:ext>
            </a:extLst>
          </p:cNvPr>
          <p:cNvSpPr txBox="1">
            <a:spLocks/>
          </p:cNvSpPr>
          <p:nvPr/>
        </p:nvSpPr>
        <p:spPr>
          <a:xfrm>
            <a:off x="1509623" y="2786400"/>
            <a:ext cx="61247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SELF-REPLICATING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UNIT OF THOUGHT</a:t>
            </a:r>
          </a:p>
        </p:txBody>
      </p:sp>
    </p:spTree>
    <p:extLst>
      <p:ext uri="{BB962C8B-B14F-4D97-AF65-F5344CB8AC3E}">
        <p14:creationId xmlns:p14="http://schemas.microsoft.com/office/powerpoint/2010/main" val="1850403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18902" y="2786400"/>
            <a:ext cx="690997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WE HAVE A WORD 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FOR THIS PROCESS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873956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5775" y="3121200"/>
            <a:ext cx="769623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HAS FAILED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574" y="2682772"/>
            <a:ext cx="841822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IS THE NAME OF THE TOOL WE USE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CONTAIN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CONQUER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COMPLEXITY?</a:t>
            </a:r>
          </a:p>
        </p:txBody>
      </p:sp>
    </p:spTree>
    <p:extLst>
      <p:ext uri="{BB962C8B-B14F-4D97-AF65-F5344CB8AC3E}">
        <p14:creationId xmlns:p14="http://schemas.microsoft.com/office/powerpoint/2010/main" val="3825221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79032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8574" y="2682772"/>
            <a:ext cx="841822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IS THE NAME OF THE TOOL WE USE 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CREATE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COMPOUND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COMPLEXITY?</a:t>
            </a:r>
          </a:p>
        </p:txBody>
      </p:sp>
    </p:spTree>
    <p:extLst>
      <p:ext uri="{BB962C8B-B14F-4D97-AF65-F5344CB8AC3E}">
        <p14:creationId xmlns:p14="http://schemas.microsoft.com/office/powerpoint/2010/main" val="1592553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93473" y="3121200"/>
            <a:ext cx="567011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468883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40893" y="2516400"/>
            <a:ext cx="765087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APPLYING ABSTRACTION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TO A PROBLEM DOMAIN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61569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40893" y="2516400"/>
            <a:ext cx="765087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MODELLING IS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DEFINING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 WHAT THE PROBLEM DOMAIN IS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1236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6082" y="2174400"/>
            <a:ext cx="88113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WORKING CONTINOUSLY TO UNDERSTAND AND ARTICULATE THE PROBLEM TO SOLVE IS NOT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BIG DESIGN UP FRONT</a:t>
            </a: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DFB500-212F-4EE2-8D2F-20F0EC896A01}"/>
              </a:ext>
            </a:extLst>
          </p:cNvPr>
          <p:cNvSpPr txBox="1">
            <a:spLocks/>
          </p:cNvSpPr>
          <p:nvPr/>
        </p:nvSpPr>
        <p:spPr>
          <a:xfrm>
            <a:off x="1657348" y="2786400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COPIED FROM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BRAIN</a:t>
            </a:r>
            <a:r>
              <a:rPr lang="nb-NO" sz="4000" dirty="0">
                <a:solidFill>
                  <a:srgbClr val="88FF08"/>
                </a:solidFill>
                <a:latin typeface="Montserrat SemiBold"/>
                <a:cs typeface="Montserrat SemiBold"/>
              </a:rPr>
              <a:t>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TO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959705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7526" y="27864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“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You're wise to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make the software reflect your understanding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as best you can</a:t>
            </a: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”</a:t>
            </a:r>
            <a:endParaRPr lang="nb-NO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497" y="2786400"/>
            <a:ext cx="749966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HOW CAN WE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PAY OFF 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TECHNICAL DEBT?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3121200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(</a:t>
            </a: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 EVERYBODY NOW 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2646" y="2713015"/>
            <a:ext cx="855808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Montserrat Black"/>
                <a:cs typeface="Montserrat Black"/>
              </a:rPr>
              <a:t>REFACTORING!</a:t>
            </a:r>
            <a:endParaRPr lang="nb-NO" sz="8000" dirty="0">
              <a:solidFill>
                <a:srgbClr val="FFFF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25774" y="2516400"/>
            <a:ext cx="765087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WHICH REFACTORING FIXES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A TANGLED MESS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OF WEAK ABSTRACTIONS?</a:t>
            </a:r>
          </a:p>
        </p:txBody>
      </p:sp>
      <p:pic>
        <p:nvPicPr>
          <p:cNvPr id="8" name="Picture 7" descr="thinking-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80" y="4724361"/>
            <a:ext cx="1630262" cy="16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80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lassholder for innho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42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97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1171" y="2012453"/>
            <a:ext cx="6279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 rewrite will end up with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the same problems 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as the original unless you close </a:t>
            </a:r>
            <a:r>
              <a:rPr lang="en-US" sz="4000" dirty="0">
                <a:solidFill>
                  <a:srgbClr val="FFFF00"/>
                </a:solidFill>
                <a:latin typeface="Bebas Neue"/>
                <a:cs typeface="Bebas Neue"/>
              </a:rPr>
              <a:t>the understanding gap</a:t>
            </a:r>
            <a: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  <a:t>. </a:t>
            </a:r>
            <a:br>
              <a:rPr lang="en-US" sz="4000" dirty="0">
                <a:solidFill>
                  <a:schemeClr val="bg1"/>
                </a:solidFill>
                <a:latin typeface="Bebas Neue"/>
                <a:cs typeface="Bebas Neue"/>
              </a:rPr>
            </a:br>
            <a:r>
              <a:rPr lang="en-US" sz="4000" dirty="0">
                <a:solidFill>
                  <a:srgbClr val="FC00C9"/>
                </a:solidFill>
                <a:latin typeface="Bebas Neue"/>
                <a:cs typeface="Bebas Neue"/>
              </a:rPr>
              <a:t>— @</a:t>
            </a:r>
            <a:r>
              <a:rPr lang="en-US" sz="4000" dirty="0" err="1">
                <a:solidFill>
                  <a:srgbClr val="FC00C9"/>
                </a:solidFill>
                <a:latin typeface="Bebas Neue"/>
                <a:cs typeface="Bebas Neue"/>
              </a:rPr>
              <a:t>sarahmei</a:t>
            </a:r>
            <a:endParaRPr lang="en-US" sz="4000" dirty="0">
              <a:solidFill>
                <a:srgbClr val="FC00C9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432520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18902" y="2786400"/>
            <a:ext cx="690997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NO REFACTORING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WITHOUT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REMODELLING</a:t>
            </a:r>
          </a:p>
        </p:txBody>
      </p:sp>
    </p:spTree>
    <p:extLst>
      <p:ext uri="{BB962C8B-B14F-4D97-AF65-F5344CB8AC3E}">
        <p14:creationId xmlns:p14="http://schemas.microsoft.com/office/powerpoint/2010/main" val="21761829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30587" y="2786400"/>
            <a:ext cx="6471488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ANYTHING ELSE IS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DEVELOPER HUBRIS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64" y="315959"/>
            <a:ext cx="5608806" cy="622608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2337" y="1978252"/>
            <a:ext cx="3654059" cy="2780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80000"/>
              <a:buFont typeface="Arial"/>
              <a:buNone/>
              <a:defRPr sz="2000" b="0" i="0" kern="1200">
                <a:solidFill>
                  <a:schemeClr val="bg1"/>
                </a:solidFill>
                <a:latin typeface="LFT Etica Regular"/>
                <a:ea typeface="+mn-ea"/>
                <a:cs typeface="LFT Etica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LFT Etica Regular"/>
                <a:ea typeface="+mn-ea"/>
                <a:cs typeface="LFT Etica Regular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SOFTWARE CRAFTSMAN </a:t>
            </a:r>
            <a:r>
              <a:rPr lang="nb-NO" sz="4000" dirty="0">
                <a:latin typeface="Montserrat SemiBold"/>
                <a:cs typeface="Montserrat SemiBold"/>
              </a:rPr>
              <a:t>TO THE RESCUE</a:t>
            </a:r>
          </a:p>
        </p:txBody>
      </p:sp>
    </p:spTree>
    <p:extLst>
      <p:ext uri="{BB962C8B-B14F-4D97-AF65-F5344CB8AC3E}">
        <p14:creationId xmlns:p14="http://schemas.microsoft.com/office/powerpoint/2010/main" val="173763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DFB500-212F-4EE2-8D2F-20F0EC896A01}"/>
              </a:ext>
            </a:extLst>
          </p:cNvPr>
          <p:cNvSpPr txBox="1">
            <a:spLocks/>
          </p:cNvSpPr>
          <p:nvPr/>
        </p:nvSpPr>
        <p:spPr>
          <a:xfrm>
            <a:off x="1657348" y="3120127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VIRUS OF THE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7702876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pic>
        <p:nvPicPr>
          <p:cNvPr id="2" name="Picture 1" descr="coyote-craftsma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7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1840" y="2786400"/>
            <a:ext cx="835415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SO-CALLED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BEST PRACTICES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NOT ENOUGH!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7939" y="2516400"/>
            <a:ext cx="715190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CLEAN CODE 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CAN NOT AND WILL NOT SAVE A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ROTTEN MODEL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93473" y="2786400"/>
            <a:ext cx="576083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YOU WILL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WASTE</a:t>
            </a:r>
            <a:b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TIME AND MONEY!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5948" y="2786400"/>
            <a:ext cx="639588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FIX THE MODEL FIRST</a:t>
            </a:r>
            <a:b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THEN THE CODE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9142" y="3121200"/>
            <a:ext cx="715190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ARE WE DONE NOW?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78352" y="2786400"/>
            <a:ext cx="5791076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HOW DO WE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FIX THE MODEL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12028" y="2786400"/>
            <a:ext cx="610860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WHAT CAUSES</a:t>
            </a:r>
            <a:b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</a:b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MODELLING DEBT</a:t>
            </a:r>
            <a:r>
              <a:rPr lang="nb-NO" sz="4000" dirty="0">
                <a:solidFill>
                  <a:srgbClr val="FFFFFF"/>
                </a:solidFill>
                <a:latin typeface="Montserrat SemiBold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2079" y="3121200"/>
            <a:ext cx="805912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(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</a:t>
            </a:r>
            <a:r>
              <a:rPr lang="nb-NO" sz="4000">
                <a:solidFill>
                  <a:srgbClr val="FFFF00"/>
                </a:solidFill>
                <a:latin typeface="Montserrat SemiBold"/>
                <a:cs typeface="Montserrat SemiBold"/>
              </a:rPr>
              <a:t>OMG</a:t>
            </a:r>
            <a:r>
              <a:rPr lang="nb-NO" sz="4000">
                <a:solidFill>
                  <a:srgbClr val="FFFFFF"/>
                </a:solidFill>
                <a:latin typeface="Montserrat SemiBold"/>
                <a:cs typeface="Montserrat SemiBold"/>
              </a:rPr>
              <a:t> HERE WE GO AGAIN! </a:t>
            </a:r>
            <a:r>
              <a:rPr lang="nb-NO" sz="4000">
                <a:solidFill>
                  <a:srgbClr val="FC00C9"/>
                </a:solidFill>
                <a:latin typeface="Montserrat SemiBold"/>
                <a:cs typeface="Montserrat SemiBold"/>
              </a:rPr>
              <a:t>)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738650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82818" y="3121200"/>
            <a:ext cx="718214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THE STORY OF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EQUEST</a:t>
            </a:r>
          </a:p>
        </p:txBody>
      </p:sp>
    </p:spTree>
    <p:extLst>
      <p:ext uri="{BB962C8B-B14F-4D97-AF65-F5344CB8AC3E}">
        <p14:creationId xmlns:p14="http://schemas.microsoft.com/office/powerpoint/2010/main" val="319563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85803E-222D-4D0A-8D27-6778E661A702}"/>
              </a:ext>
            </a:extLst>
          </p:cNvPr>
          <p:cNvSpPr txBox="1">
            <a:spLocks/>
          </p:cNvSpPr>
          <p:nvPr/>
        </p:nvSpPr>
        <p:spPr>
          <a:xfrm>
            <a:off x="1549401" y="2786332"/>
            <a:ext cx="582930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WHAT MAKES A MEME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SUCCESSFUL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FFF00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99545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1959BAF-6CF7-4DFF-9698-EDEB8D25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7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17525" y="77788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</a:t>
            </a:r>
          </a:p>
        </p:txBody>
      </p:sp>
    </p:spTree>
    <p:extLst>
      <p:ext uri="{BB962C8B-B14F-4D97-AF65-F5344CB8AC3E}">
        <p14:creationId xmlns:p14="http://schemas.microsoft.com/office/powerpoint/2010/main" val="2954802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752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NEW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  <p:pic>
        <p:nvPicPr>
          <p:cNvPr id="10" name="Picture 2" descr="donkey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31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777883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SHORT</a:t>
            </a:r>
            <a:r>
              <a:rPr lang="nb-NO" sz="4000" dirty="0">
                <a:latin typeface="Montserrat SemiBold"/>
                <a:cs typeface="Montserrat SemiBold"/>
              </a:rPr>
              <a:t>,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STRONG</a:t>
            </a:r>
            <a:r>
              <a:rPr lang="nb-NO" sz="4000" dirty="0">
                <a:latin typeface="Montserrat SemiBold"/>
                <a:cs typeface="Montserrat SemiBold"/>
              </a:rPr>
              <a:t> AND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STUBBORN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  <p:pic>
        <p:nvPicPr>
          <p:cNvPr id="7" name="Picture 2" descr="donkey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76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HORSE?</a:t>
            </a:r>
          </a:p>
        </p:txBody>
      </p:sp>
      <p:pic>
        <p:nvPicPr>
          <p:cNvPr id="8" name="Picture 2" descr="donkey-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10" y="2235200"/>
            <a:ext cx="3009900" cy="2387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2885" y="266393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9600" dirty="0">
                <a:latin typeface="Montserrat SemiBold"/>
                <a:cs typeface="Montserrat SemiBold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REGULAR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TYPICAL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TRUE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21.10.2021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77883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4000" dirty="0">
                <a:latin typeface="Montserrat SemiBold"/>
                <a:cs typeface="Montserrat SemiBold"/>
              </a:rPr>
              <a:t>AN </a:t>
            </a:r>
            <a:r>
              <a:rPr lang="nb-NO" sz="4000" dirty="0">
                <a:solidFill>
                  <a:srgbClr val="FF0000"/>
                </a:solidFill>
                <a:latin typeface="Montserrat SemiBold"/>
                <a:cs typeface="Montserrat SemiBold"/>
              </a:rPr>
              <a:t>OLD-FASHIONED</a:t>
            </a:r>
            <a:r>
              <a:rPr lang="nb-NO" sz="4000" dirty="0">
                <a:latin typeface="Montserrat SemiBold"/>
                <a:cs typeface="Montserrat SemiBold"/>
              </a:rPr>
              <a:t> HORSE</a:t>
            </a:r>
          </a:p>
        </p:txBody>
      </p:sp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8457</Words>
  <Application>Microsoft Office PowerPoint</Application>
  <PresentationFormat>Skjermfremvisning (4:3)</PresentationFormat>
  <Paragraphs>1263</Paragraphs>
  <Slides>255</Slides>
  <Notes>229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255</vt:i4>
      </vt:variant>
    </vt:vector>
  </HeadingPairs>
  <TitlesOfParts>
    <vt:vector size="263" baseType="lpstr">
      <vt:lpstr>Arial</vt:lpstr>
      <vt:lpstr>Bebas Neue</vt:lpstr>
      <vt:lpstr>Calibri</vt:lpstr>
      <vt:lpstr>Fira Code Regular</vt:lpstr>
      <vt:lpstr>Fira Code Retina</vt:lpstr>
      <vt:lpstr>Montserrat Black</vt:lpstr>
      <vt:lpstr>Montserrat SemiBold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1203</cp:revision>
  <dcterms:created xsi:type="dcterms:W3CDTF">2018-06-05T15:34:19Z</dcterms:created>
  <dcterms:modified xsi:type="dcterms:W3CDTF">2021-10-21T08:00:01Z</dcterms:modified>
</cp:coreProperties>
</file>